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0" r:id="rId3"/>
  </p:sldMasterIdLst>
  <p:notesMasterIdLst>
    <p:notesMasterId r:id="rId42"/>
  </p:notesMasterIdLst>
  <p:sldIdLst>
    <p:sldId id="256" r:id="rId4"/>
    <p:sldId id="257" r:id="rId5"/>
    <p:sldId id="267" r:id="rId6"/>
    <p:sldId id="273" r:id="rId7"/>
    <p:sldId id="262" r:id="rId8"/>
    <p:sldId id="298" r:id="rId9"/>
    <p:sldId id="269" r:id="rId10"/>
    <p:sldId id="266" r:id="rId11"/>
    <p:sldId id="299" r:id="rId12"/>
    <p:sldId id="264" r:id="rId13"/>
    <p:sldId id="270" r:id="rId14"/>
    <p:sldId id="291" r:id="rId15"/>
    <p:sldId id="301" r:id="rId16"/>
    <p:sldId id="300" r:id="rId17"/>
    <p:sldId id="275" r:id="rId18"/>
    <p:sldId id="292" r:id="rId19"/>
    <p:sldId id="278" r:id="rId20"/>
    <p:sldId id="285" r:id="rId21"/>
    <p:sldId id="293" r:id="rId22"/>
    <p:sldId id="294" r:id="rId23"/>
    <p:sldId id="297" r:id="rId24"/>
    <p:sldId id="271" r:id="rId25"/>
    <p:sldId id="302" r:id="rId26"/>
    <p:sldId id="283" r:id="rId27"/>
    <p:sldId id="309" r:id="rId28"/>
    <p:sldId id="272" r:id="rId29"/>
    <p:sldId id="311" r:id="rId30"/>
    <p:sldId id="310" r:id="rId31"/>
    <p:sldId id="313" r:id="rId32"/>
    <p:sldId id="312" r:id="rId33"/>
    <p:sldId id="265" r:id="rId34"/>
    <p:sldId id="303" r:id="rId35"/>
    <p:sldId id="304" r:id="rId36"/>
    <p:sldId id="305" r:id="rId37"/>
    <p:sldId id="306" r:id="rId38"/>
    <p:sldId id="307" r:id="rId39"/>
    <p:sldId id="308" r:id="rId40"/>
    <p:sldId id="31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 varScale="1">
        <p:scale>
          <a:sx n="54" d="100"/>
          <a:sy n="54" d="100"/>
        </p:scale>
        <p:origin x="-175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A18CC-7053-4512-914D-8D155BA3609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3D064-8645-4A3A-AA04-13DA234BF4B1}">
      <dgm:prSet phldrT="[Text]" custT="1"/>
      <dgm:spPr/>
      <dgm:t>
        <a:bodyPr/>
        <a:lstStyle/>
        <a:p>
          <a:pPr algn="ctr"/>
          <a:r>
            <a:rPr lang="en-US" sz="2400" dirty="0" smtClean="0"/>
            <a:t>Local State of Emergency</a:t>
          </a:r>
          <a:endParaRPr lang="en-US" sz="2400" dirty="0"/>
        </a:p>
      </dgm:t>
    </dgm:pt>
    <dgm:pt modelId="{8A92F96A-38D5-41C9-BC1B-55DBFB215C4F}" type="parTrans" cxnId="{451F9B06-73C4-4FEC-8D2C-EC1C31100897}">
      <dgm:prSet/>
      <dgm:spPr/>
      <dgm:t>
        <a:bodyPr/>
        <a:lstStyle/>
        <a:p>
          <a:endParaRPr lang="en-US"/>
        </a:p>
      </dgm:t>
    </dgm:pt>
    <dgm:pt modelId="{9BEC4407-1934-4713-B2B7-24F9E4F0E073}" type="sibTrans" cxnId="{451F9B06-73C4-4FEC-8D2C-EC1C31100897}">
      <dgm:prSet/>
      <dgm:spPr/>
      <dgm:t>
        <a:bodyPr/>
        <a:lstStyle/>
        <a:p>
          <a:endParaRPr lang="en-US"/>
        </a:p>
      </dgm:t>
    </dgm:pt>
    <dgm:pt modelId="{5EC25AEB-C77C-4A77-B9C8-3CF2FA7A6F25}">
      <dgm:prSet phldrT="[Text]" custT="1"/>
      <dgm:spPr/>
      <dgm:t>
        <a:bodyPr/>
        <a:lstStyle/>
        <a:p>
          <a:pPr algn="ctr"/>
          <a:r>
            <a:rPr lang="en-US" sz="2400" dirty="0" smtClean="0"/>
            <a:t>County </a:t>
          </a:r>
        </a:p>
        <a:p>
          <a:pPr algn="ctr"/>
          <a:r>
            <a:rPr lang="en-US" sz="2400" dirty="0" smtClean="0"/>
            <a:t>= no $</a:t>
          </a:r>
          <a:endParaRPr lang="en-US" sz="2400" dirty="0"/>
        </a:p>
      </dgm:t>
    </dgm:pt>
    <dgm:pt modelId="{116CB18F-D980-4D5F-B339-CCD57CEBFA4F}" type="parTrans" cxnId="{C9E30745-6FF5-49F6-A803-CDDE954B9C3F}">
      <dgm:prSet/>
      <dgm:spPr/>
      <dgm:t>
        <a:bodyPr/>
        <a:lstStyle/>
        <a:p>
          <a:endParaRPr lang="en-US"/>
        </a:p>
      </dgm:t>
    </dgm:pt>
    <dgm:pt modelId="{4536F3A9-CEBC-4DE4-9C57-7C6B3BCB25DC}" type="sibTrans" cxnId="{C9E30745-6FF5-49F6-A803-CDDE954B9C3F}">
      <dgm:prSet/>
      <dgm:spPr/>
      <dgm:t>
        <a:bodyPr/>
        <a:lstStyle/>
        <a:p>
          <a:endParaRPr lang="en-US"/>
        </a:p>
      </dgm:t>
    </dgm:pt>
    <dgm:pt modelId="{39F27CB8-80E0-4425-AEF6-CCCED916E4E9}">
      <dgm:prSet phldrT="[Text]" custT="1"/>
      <dgm:spPr/>
      <dgm:t>
        <a:bodyPr/>
        <a:lstStyle/>
        <a:p>
          <a:pPr algn="ctr"/>
          <a:r>
            <a:rPr lang="en-US" sz="2400" dirty="0" smtClean="0"/>
            <a:t>State</a:t>
          </a:r>
        </a:p>
        <a:p>
          <a:pPr algn="ctr"/>
          <a:r>
            <a:rPr lang="en-US" sz="2400" dirty="0" smtClean="0"/>
            <a:t>= no $</a:t>
          </a:r>
          <a:endParaRPr lang="en-US" sz="2400" dirty="0"/>
        </a:p>
      </dgm:t>
    </dgm:pt>
    <dgm:pt modelId="{A4626EE7-8FF9-48B3-A29F-2F7BEAD9B15E}" type="parTrans" cxnId="{3A992C0F-A3EC-4271-9B74-4FD44F5B8607}">
      <dgm:prSet/>
      <dgm:spPr/>
      <dgm:t>
        <a:bodyPr/>
        <a:lstStyle/>
        <a:p>
          <a:endParaRPr lang="en-US"/>
        </a:p>
      </dgm:t>
    </dgm:pt>
    <dgm:pt modelId="{1E97A034-FA25-4A5A-8F56-8920FA947954}" type="sibTrans" cxnId="{3A992C0F-A3EC-4271-9B74-4FD44F5B8607}">
      <dgm:prSet/>
      <dgm:spPr/>
      <dgm:t>
        <a:bodyPr/>
        <a:lstStyle/>
        <a:p>
          <a:endParaRPr lang="en-US"/>
        </a:p>
      </dgm:t>
    </dgm:pt>
    <dgm:pt modelId="{72952141-89E9-487A-8475-D2B80771D3D8}">
      <dgm:prSet custT="1"/>
      <dgm:spPr/>
      <dgm:t>
        <a:bodyPr/>
        <a:lstStyle/>
        <a:p>
          <a:pPr algn="ctr"/>
          <a:r>
            <a:rPr lang="en-US" sz="2400" dirty="0" smtClean="0"/>
            <a:t>Federal  </a:t>
          </a:r>
        </a:p>
        <a:p>
          <a:pPr algn="ctr"/>
          <a:r>
            <a:rPr lang="en-US" sz="2400" dirty="0" smtClean="0"/>
            <a:t>= $ and assistance</a:t>
          </a:r>
          <a:endParaRPr lang="en-US" sz="2400" dirty="0"/>
        </a:p>
      </dgm:t>
    </dgm:pt>
    <dgm:pt modelId="{667E1AB7-5FAE-45BA-A352-8F53BBE4993C}" type="parTrans" cxnId="{89F01CCC-EF16-4A51-8E82-207B1858CDA1}">
      <dgm:prSet/>
      <dgm:spPr/>
      <dgm:t>
        <a:bodyPr/>
        <a:lstStyle/>
        <a:p>
          <a:endParaRPr lang="en-US"/>
        </a:p>
      </dgm:t>
    </dgm:pt>
    <dgm:pt modelId="{E0798670-3001-4D95-A72D-2402183DBFBB}" type="sibTrans" cxnId="{89F01CCC-EF16-4A51-8E82-207B1858CDA1}">
      <dgm:prSet/>
      <dgm:spPr/>
      <dgm:t>
        <a:bodyPr/>
        <a:lstStyle/>
        <a:p>
          <a:endParaRPr lang="en-US"/>
        </a:p>
      </dgm:t>
    </dgm:pt>
    <dgm:pt modelId="{512C29D3-683B-4F9E-971B-9DEF4AC84AE4}">
      <dgm:prSet custT="1"/>
      <dgm:spPr/>
      <dgm:t>
        <a:bodyPr/>
        <a:lstStyle/>
        <a:p>
          <a:pPr algn="ctr"/>
          <a:r>
            <a:rPr lang="en-US" sz="2400" dirty="0" smtClean="0"/>
            <a:t>No Federal   </a:t>
          </a:r>
        </a:p>
        <a:p>
          <a:pPr algn="ctr"/>
          <a:r>
            <a:rPr lang="en-US" sz="2400" dirty="0" smtClean="0"/>
            <a:t>=  </a:t>
          </a:r>
        </a:p>
        <a:p>
          <a:pPr algn="ctr"/>
          <a:r>
            <a:rPr lang="en-US" sz="2400" dirty="0" smtClean="0"/>
            <a:t>Assistance to homeowners and businesses only</a:t>
          </a:r>
          <a:endParaRPr lang="en-US" sz="2400" dirty="0"/>
        </a:p>
      </dgm:t>
    </dgm:pt>
    <dgm:pt modelId="{663DDC80-ACA4-43EE-8904-5B00CD3DE2CB}" type="parTrans" cxnId="{ED7DC2D6-A942-4312-88FD-F7E249F8BCD7}">
      <dgm:prSet/>
      <dgm:spPr/>
      <dgm:t>
        <a:bodyPr/>
        <a:lstStyle/>
        <a:p>
          <a:endParaRPr lang="en-US"/>
        </a:p>
      </dgm:t>
    </dgm:pt>
    <dgm:pt modelId="{3E479B0C-537D-406D-BA03-595ADEEA2FC4}" type="sibTrans" cxnId="{ED7DC2D6-A942-4312-88FD-F7E249F8BCD7}">
      <dgm:prSet/>
      <dgm:spPr/>
      <dgm:t>
        <a:bodyPr/>
        <a:lstStyle/>
        <a:p>
          <a:endParaRPr lang="en-US"/>
        </a:p>
      </dgm:t>
    </dgm:pt>
    <dgm:pt modelId="{864CC6FB-5A0C-4CA7-AA48-189D1F948D4A}" type="pres">
      <dgm:prSet presAssocID="{CF2A18CC-7053-4512-914D-8D155BA3609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8647E1-8742-48FC-B726-A7E851EEA8B4}" type="pres">
      <dgm:prSet presAssocID="{9CD3D064-8645-4A3A-AA04-13DA234BF4B1}" presName="composite" presStyleCnt="0"/>
      <dgm:spPr/>
    </dgm:pt>
    <dgm:pt modelId="{C086EAB5-7F5C-47D2-9FE9-4ED4C531E117}" type="pres">
      <dgm:prSet presAssocID="{9CD3D064-8645-4A3A-AA04-13DA234BF4B1}" presName="LShape" presStyleLbl="alignNode1" presStyleIdx="0" presStyleCnt="9"/>
      <dgm:spPr/>
    </dgm:pt>
    <dgm:pt modelId="{0ED71279-D146-4C83-9797-3ED191B09ADD}" type="pres">
      <dgm:prSet presAssocID="{9CD3D064-8645-4A3A-AA04-13DA234BF4B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BA630-F05D-43A6-BC72-1C946269FFD6}" type="pres">
      <dgm:prSet presAssocID="{9CD3D064-8645-4A3A-AA04-13DA234BF4B1}" presName="Triangle" presStyleLbl="alignNode1" presStyleIdx="1" presStyleCnt="9"/>
      <dgm:spPr/>
    </dgm:pt>
    <dgm:pt modelId="{57164692-B877-42FF-856B-A3C97FEF50E4}" type="pres">
      <dgm:prSet presAssocID="{9BEC4407-1934-4713-B2B7-24F9E4F0E073}" presName="sibTrans" presStyleCnt="0"/>
      <dgm:spPr/>
    </dgm:pt>
    <dgm:pt modelId="{189BB60E-ACCB-433A-97D2-210C13774D52}" type="pres">
      <dgm:prSet presAssocID="{9BEC4407-1934-4713-B2B7-24F9E4F0E073}" presName="space" presStyleCnt="0"/>
      <dgm:spPr/>
    </dgm:pt>
    <dgm:pt modelId="{148105FC-EB90-4888-83C7-EE790151980F}" type="pres">
      <dgm:prSet presAssocID="{5EC25AEB-C77C-4A77-B9C8-3CF2FA7A6F25}" presName="composite" presStyleCnt="0"/>
      <dgm:spPr/>
    </dgm:pt>
    <dgm:pt modelId="{25789739-CBFA-49E9-A631-C7AB5A410BC9}" type="pres">
      <dgm:prSet presAssocID="{5EC25AEB-C77C-4A77-B9C8-3CF2FA7A6F25}" presName="LShape" presStyleLbl="alignNode1" presStyleIdx="2" presStyleCnt="9"/>
      <dgm:spPr/>
    </dgm:pt>
    <dgm:pt modelId="{9F79DF4E-BFEA-4C34-A34B-3A7F8483DB05}" type="pres">
      <dgm:prSet presAssocID="{5EC25AEB-C77C-4A77-B9C8-3CF2FA7A6F2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0FBE6-2627-439C-AFA9-E189E2BA3309}" type="pres">
      <dgm:prSet presAssocID="{5EC25AEB-C77C-4A77-B9C8-3CF2FA7A6F25}" presName="Triangle" presStyleLbl="alignNode1" presStyleIdx="3" presStyleCnt="9"/>
      <dgm:spPr/>
    </dgm:pt>
    <dgm:pt modelId="{B051DB3C-14C2-4514-BD9A-012169DDB32E}" type="pres">
      <dgm:prSet presAssocID="{4536F3A9-CEBC-4DE4-9C57-7C6B3BCB25DC}" presName="sibTrans" presStyleCnt="0"/>
      <dgm:spPr/>
    </dgm:pt>
    <dgm:pt modelId="{D08EA7CE-6E8F-404E-9F80-7D4B1EBB3839}" type="pres">
      <dgm:prSet presAssocID="{4536F3A9-CEBC-4DE4-9C57-7C6B3BCB25DC}" presName="space" presStyleCnt="0"/>
      <dgm:spPr/>
    </dgm:pt>
    <dgm:pt modelId="{35C124AF-B232-4FB5-8527-585A51537300}" type="pres">
      <dgm:prSet presAssocID="{39F27CB8-80E0-4425-AEF6-CCCED916E4E9}" presName="composite" presStyleCnt="0"/>
      <dgm:spPr/>
    </dgm:pt>
    <dgm:pt modelId="{3646C7E3-B91F-4E61-935F-0B6A1B5E0771}" type="pres">
      <dgm:prSet presAssocID="{39F27CB8-80E0-4425-AEF6-CCCED916E4E9}" presName="LShape" presStyleLbl="alignNode1" presStyleIdx="4" presStyleCnt="9"/>
      <dgm:spPr/>
    </dgm:pt>
    <dgm:pt modelId="{3693DBD1-1492-40F5-AF1D-78D0E4DF66C5}" type="pres">
      <dgm:prSet presAssocID="{39F27CB8-80E0-4425-AEF6-CCCED916E4E9}" presName="ParentText" presStyleLbl="revTx" presStyleIdx="2" presStyleCnt="5" custScaleX="125608" custLinFactNeighborX="-8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45C80-8202-403A-9217-725D784537D6}" type="pres">
      <dgm:prSet presAssocID="{39F27CB8-80E0-4425-AEF6-CCCED916E4E9}" presName="Triangle" presStyleLbl="alignNode1" presStyleIdx="5" presStyleCnt="9"/>
      <dgm:spPr/>
    </dgm:pt>
    <dgm:pt modelId="{909D16FF-59DA-44E8-A8EF-816D60637FCE}" type="pres">
      <dgm:prSet presAssocID="{1E97A034-FA25-4A5A-8F56-8920FA947954}" presName="sibTrans" presStyleCnt="0"/>
      <dgm:spPr/>
    </dgm:pt>
    <dgm:pt modelId="{D18A491C-D7A2-4C13-833F-C8B09662230B}" type="pres">
      <dgm:prSet presAssocID="{1E97A034-FA25-4A5A-8F56-8920FA947954}" presName="space" presStyleCnt="0"/>
      <dgm:spPr/>
    </dgm:pt>
    <dgm:pt modelId="{A2BFD419-F17C-4770-B3F1-B47561D5A9EA}" type="pres">
      <dgm:prSet presAssocID="{72952141-89E9-487A-8475-D2B80771D3D8}" presName="composite" presStyleCnt="0"/>
      <dgm:spPr/>
    </dgm:pt>
    <dgm:pt modelId="{9E953AD4-6661-47B3-9B2D-DDFED94A1312}" type="pres">
      <dgm:prSet presAssocID="{72952141-89E9-487A-8475-D2B80771D3D8}" presName="LShape" presStyleLbl="alignNode1" presStyleIdx="6" presStyleCnt="9" custLinFactNeighborX="1239"/>
      <dgm:spPr/>
    </dgm:pt>
    <dgm:pt modelId="{42416C26-D4D6-4B73-B774-EAA57E80FFD6}" type="pres">
      <dgm:prSet presAssocID="{72952141-89E9-487A-8475-D2B80771D3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92193-883A-45AA-8309-57492838F840}" type="pres">
      <dgm:prSet presAssocID="{72952141-89E9-487A-8475-D2B80771D3D8}" presName="Triangle" presStyleLbl="alignNode1" presStyleIdx="7" presStyleCnt="9" custLinFactX="-200000" custLinFactY="300000" custLinFactNeighborX="-280319" custLinFactNeighborY="339183"/>
      <dgm:spPr/>
    </dgm:pt>
    <dgm:pt modelId="{A3FD50E8-7B9C-4359-B386-D15FB388DE99}" type="pres">
      <dgm:prSet presAssocID="{E0798670-3001-4D95-A72D-2402183DBFBB}" presName="sibTrans" presStyleCnt="0"/>
      <dgm:spPr/>
    </dgm:pt>
    <dgm:pt modelId="{26C5F0A0-F749-4885-973B-E0151EF51DA3}" type="pres">
      <dgm:prSet presAssocID="{E0798670-3001-4D95-A72D-2402183DBFBB}" presName="space" presStyleCnt="0"/>
      <dgm:spPr/>
    </dgm:pt>
    <dgm:pt modelId="{C674CA92-EDF0-4B83-8E66-7B1706859CEF}" type="pres">
      <dgm:prSet presAssocID="{512C29D3-683B-4F9E-971B-9DEF4AC84AE4}" presName="composite" presStyleCnt="0"/>
      <dgm:spPr/>
    </dgm:pt>
    <dgm:pt modelId="{078384DF-8F45-4365-84E9-62B2991DD1BE}" type="pres">
      <dgm:prSet presAssocID="{512C29D3-683B-4F9E-971B-9DEF4AC84AE4}" presName="LShape" presStyleLbl="alignNode1" presStyleIdx="8" presStyleCnt="9" custLinFactX="-9282" custLinFactY="100000" custLinFactNeighborX="-100000" custLinFactNeighborY="125855"/>
      <dgm:spPr/>
    </dgm:pt>
    <dgm:pt modelId="{802C78B3-C6CD-460F-9890-0E090562F406}" type="pres">
      <dgm:prSet presAssocID="{512C29D3-683B-4F9E-971B-9DEF4AC84AE4}" presName="ParentText" presStyleLbl="revTx" presStyleIdx="4" presStyleCnt="5" custScaleX="137252" custLinFactX="-14065" custLinFactY="7127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30745-6FF5-49F6-A803-CDDE954B9C3F}" srcId="{CF2A18CC-7053-4512-914D-8D155BA36093}" destId="{5EC25AEB-C77C-4A77-B9C8-3CF2FA7A6F25}" srcOrd="1" destOrd="0" parTransId="{116CB18F-D980-4D5F-B339-CCD57CEBFA4F}" sibTransId="{4536F3A9-CEBC-4DE4-9C57-7C6B3BCB25DC}"/>
    <dgm:cxn modelId="{3AC5D63E-2F66-4DBE-849A-C94103AE602D}" type="presOf" srcId="{5EC25AEB-C77C-4A77-B9C8-3CF2FA7A6F25}" destId="{9F79DF4E-BFEA-4C34-A34B-3A7F8483DB05}" srcOrd="0" destOrd="0" presId="urn:microsoft.com/office/officeart/2009/3/layout/StepUpProcess"/>
    <dgm:cxn modelId="{E6702966-3410-497D-A59D-F9392588342F}" type="presOf" srcId="{CF2A18CC-7053-4512-914D-8D155BA36093}" destId="{864CC6FB-5A0C-4CA7-AA48-189D1F948D4A}" srcOrd="0" destOrd="0" presId="urn:microsoft.com/office/officeart/2009/3/layout/StepUpProcess"/>
    <dgm:cxn modelId="{BC79D149-9A52-42B0-826C-44A32102AA8B}" type="presOf" srcId="{9CD3D064-8645-4A3A-AA04-13DA234BF4B1}" destId="{0ED71279-D146-4C83-9797-3ED191B09ADD}" srcOrd="0" destOrd="0" presId="urn:microsoft.com/office/officeart/2009/3/layout/StepUpProcess"/>
    <dgm:cxn modelId="{89F01CCC-EF16-4A51-8E82-207B1858CDA1}" srcId="{CF2A18CC-7053-4512-914D-8D155BA36093}" destId="{72952141-89E9-487A-8475-D2B80771D3D8}" srcOrd="3" destOrd="0" parTransId="{667E1AB7-5FAE-45BA-A352-8F53BBE4993C}" sibTransId="{E0798670-3001-4D95-A72D-2402183DBFBB}"/>
    <dgm:cxn modelId="{ED7DC2D6-A942-4312-88FD-F7E249F8BCD7}" srcId="{CF2A18CC-7053-4512-914D-8D155BA36093}" destId="{512C29D3-683B-4F9E-971B-9DEF4AC84AE4}" srcOrd="4" destOrd="0" parTransId="{663DDC80-ACA4-43EE-8904-5B00CD3DE2CB}" sibTransId="{3E479B0C-537D-406D-BA03-595ADEEA2FC4}"/>
    <dgm:cxn modelId="{7810A17B-7C87-48EE-B442-59A9F0654DA4}" type="presOf" srcId="{72952141-89E9-487A-8475-D2B80771D3D8}" destId="{42416C26-D4D6-4B73-B774-EAA57E80FFD6}" srcOrd="0" destOrd="0" presId="urn:microsoft.com/office/officeart/2009/3/layout/StepUpProcess"/>
    <dgm:cxn modelId="{2B6B0981-48BF-41A0-B17F-6B52C358D6DF}" type="presOf" srcId="{512C29D3-683B-4F9E-971B-9DEF4AC84AE4}" destId="{802C78B3-C6CD-460F-9890-0E090562F406}" srcOrd="0" destOrd="0" presId="urn:microsoft.com/office/officeart/2009/3/layout/StepUpProcess"/>
    <dgm:cxn modelId="{8C9369A8-DBFA-4ACF-8970-9C4650906DB0}" type="presOf" srcId="{39F27CB8-80E0-4425-AEF6-CCCED916E4E9}" destId="{3693DBD1-1492-40F5-AF1D-78D0E4DF66C5}" srcOrd="0" destOrd="0" presId="urn:microsoft.com/office/officeart/2009/3/layout/StepUpProcess"/>
    <dgm:cxn modelId="{3A992C0F-A3EC-4271-9B74-4FD44F5B8607}" srcId="{CF2A18CC-7053-4512-914D-8D155BA36093}" destId="{39F27CB8-80E0-4425-AEF6-CCCED916E4E9}" srcOrd="2" destOrd="0" parTransId="{A4626EE7-8FF9-48B3-A29F-2F7BEAD9B15E}" sibTransId="{1E97A034-FA25-4A5A-8F56-8920FA947954}"/>
    <dgm:cxn modelId="{451F9B06-73C4-4FEC-8D2C-EC1C31100897}" srcId="{CF2A18CC-7053-4512-914D-8D155BA36093}" destId="{9CD3D064-8645-4A3A-AA04-13DA234BF4B1}" srcOrd="0" destOrd="0" parTransId="{8A92F96A-38D5-41C9-BC1B-55DBFB215C4F}" sibTransId="{9BEC4407-1934-4713-B2B7-24F9E4F0E073}"/>
    <dgm:cxn modelId="{4A71D7BD-9263-4937-9DEC-7714AF35345F}" type="presParOf" srcId="{864CC6FB-5A0C-4CA7-AA48-189D1F948D4A}" destId="{528647E1-8742-48FC-B726-A7E851EEA8B4}" srcOrd="0" destOrd="0" presId="urn:microsoft.com/office/officeart/2009/3/layout/StepUpProcess"/>
    <dgm:cxn modelId="{DF2100E0-7EF2-49C1-B1CD-6638FA15C990}" type="presParOf" srcId="{528647E1-8742-48FC-B726-A7E851EEA8B4}" destId="{C086EAB5-7F5C-47D2-9FE9-4ED4C531E117}" srcOrd="0" destOrd="0" presId="urn:microsoft.com/office/officeart/2009/3/layout/StepUpProcess"/>
    <dgm:cxn modelId="{C092AC73-2768-4579-991A-4D80D8DCE593}" type="presParOf" srcId="{528647E1-8742-48FC-B726-A7E851EEA8B4}" destId="{0ED71279-D146-4C83-9797-3ED191B09ADD}" srcOrd="1" destOrd="0" presId="urn:microsoft.com/office/officeart/2009/3/layout/StepUpProcess"/>
    <dgm:cxn modelId="{A6290EFB-8515-4E5E-9725-7AE18372140A}" type="presParOf" srcId="{528647E1-8742-48FC-B726-A7E851EEA8B4}" destId="{E5ABA630-F05D-43A6-BC72-1C946269FFD6}" srcOrd="2" destOrd="0" presId="urn:microsoft.com/office/officeart/2009/3/layout/StepUpProcess"/>
    <dgm:cxn modelId="{6378104B-B9C1-47F8-84DC-1E7E16CDD997}" type="presParOf" srcId="{864CC6FB-5A0C-4CA7-AA48-189D1F948D4A}" destId="{57164692-B877-42FF-856B-A3C97FEF50E4}" srcOrd="1" destOrd="0" presId="urn:microsoft.com/office/officeart/2009/3/layout/StepUpProcess"/>
    <dgm:cxn modelId="{0550DA32-0E4E-4B88-9FA9-98AD02BE66D6}" type="presParOf" srcId="{57164692-B877-42FF-856B-A3C97FEF50E4}" destId="{189BB60E-ACCB-433A-97D2-210C13774D52}" srcOrd="0" destOrd="0" presId="urn:microsoft.com/office/officeart/2009/3/layout/StepUpProcess"/>
    <dgm:cxn modelId="{EBF42737-331A-4F14-9AB6-A50F51C719F2}" type="presParOf" srcId="{864CC6FB-5A0C-4CA7-AA48-189D1F948D4A}" destId="{148105FC-EB90-4888-83C7-EE790151980F}" srcOrd="2" destOrd="0" presId="urn:microsoft.com/office/officeart/2009/3/layout/StepUpProcess"/>
    <dgm:cxn modelId="{6D9520CC-06A3-4789-B7A7-21F7D07518B8}" type="presParOf" srcId="{148105FC-EB90-4888-83C7-EE790151980F}" destId="{25789739-CBFA-49E9-A631-C7AB5A410BC9}" srcOrd="0" destOrd="0" presId="urn:microsoft.com/office/officeart/2009/3/layout/StepUpProcess"/>
    <dgm:cxn modelId="{C88FF2A9-CA17-4928-959B-715E28C1ECD9}" type="presParOf" srcId="{148105FC-EB90-4888-83C7-EE790151980F}" destId="{9F79DF4E-BFEA-4C34-A34B-3A7F8483DB05}" srcOrd="1" destOrd="0" presId="urn:microsoft.com/office/officeart/2009/3/layout/StepUpProcess"/>
    <dgm:cxn modelId="{76991EF4-6FEB-490B-947D-88A8A51DE74E}" type="presParOf" srcId="{148105FC-EB90-4888-83C7-EE790151980F}" destId="{1D10FBE6-2627-439C-AFA9-E189E2BA3309}" srcOrd="2" destOrd="0" presId="urn:microsoft.com/office/officeart/2009/3/layout/StepUpProcess"/>
    <dgm:cxn modelId="{7E1E37DA-0AB6-44F2-BC82-9609AE4D3A22}" type="presParOf" srcId="{864CC6FB-5A0C-4CA7-AA48-189D1F948D4A}" destId="{B051DB3C-14C2-4514-BD9A-012169DDB32E}" srcOrd="3" destOrd="0" presId="urn:microsoft.com/office/officeart/2009/3/layout/StepUpProcess"/>
    <dgm:cxn modelId="{E0476E0B-7994-4B46-B598-82D8AF1B063B}" type="presParOf" srcId="{B051DB3C-14C2-4514-BD9A-012169DDB32E}" destId="{D08EA7CE-6E8F-404E-9F80-7D4B1EBB3839}" srcOrd="0" destOrd="0" presId="urn:microsoft.com/office/officeart/2009/3/layout/StepUpProcess"/>
    <dgm:cxn modelId="{16165E05-7099-4863-9DF1-8A67C56C6EE2}" type="presParOf" srcId="{864CC6FB-5A0C-4CA7-AA48-189D1F948D4A}" destId="{35C124AF-B232-4FB5-8527-585A51537300}" srcOrd="4" destOrd="0" presId="urn:microsoft.com/office/officeart/2009/3/layout/StepUpProcess"/>
    <dgm:cxn modelId="{4FCCBC84-5D9D-4A8C-A290-01F4530ABF78}" type="presParOf" srcId="{35C124AF-B232-4FB5-8527-585A51537300}" destId="{3646C7E3-B91F-4E61-935F-0B6A1B5E0771}" srcOrd="0" destOrd="0" presId="urn:microsoft.com/office/officeart/2009/3/layout/StepUpProcess"/>
    <dgm:cxn modelId="{58F3E12F-8556-4EC5-9DA4-E28068A03314}" type="presParOf" srcId="{35C124AF-B232-4FB5-8527-585A51537300}" destId="{3693DBD1-1492-40F5-AF1D-78D0E4DF66C5}" srcOrd="1" destOrd="0" presId="urn:microsoft.com/office/officeart/2009/3/layout/StepUpProcess"/>
    <dgm:cxn modelId="{E53864A4-46E1-4B4C-B97F-F864734F2046}" type="presParOf" srcId="{35C124AF-B232-4FB5-8527-585A51537300}" destId="{9FC45C80-8202-403A-9217-725D784537D6}" srcOrd="2" destOrd="0" presId="urn:microsoft.com/office/officeart/2009/3/layout/StepUpProcess"/>
    <dgm:cxn modelId="{30E9086A-B4E1-43E7-B770-BE75D2790091}" type="presParOf" srcId="{864CC6FB-5A0C-4CA7-AA48-189D1F948D4A}" destId="{909D16FF-59DA-44E8-A8EF-816D60637FCE}" srcOrd="5" destOrd="0" presId="urn:microsoft.com/office/officeart/2009/3/layout/StepUpProcess"/>
    <dgm:cxn modelId="{B7C314F0-6D64-4F33-95C6-36566922908F}" type="presParOf" srcId="{909D16FF-59DA-44E8-A8EF-816D60637FCE}" destId="{D18A491C-D7A2-4C13-833F-C8B09662230B}" srcOrd="0" destOrd="0" presId="urn:microsoft.com/office/officeart/2009/3/layout/StepUpProcess"/>
    <dgm:cxn modelId="{92C854DF-68D6-4F9F-82D8-3DDE35243105}" type="presParOf" srcId="{864CC6FB-5A0C-4CA7-AA48-189D1F948D4A}" destId="{A2BFD419-F17C-4770-B3F1-B47561D5A9EA}" srcOrd="6" destOrd="0" presId="urn:microsoft.com/office/officeart/2009/3/layout/StepUpProcess"/>
    <dgm:cxn modelId="{A14C2123-A58C-4A2F-9057-37A50CF799BC}" type="presParOf" srcId="{A2BFD419-F17C-4770-B3F1-B47561D5A9EA}" destId="{9E953AD4-6661-47B3-9B2D-DDFED94A1312}" srcOrd="0" destOrd="0" presId="urn:microsoft.com/office/officeart/2009/3/layout/StepUpProcess"/>
    <dgm:cxn modelId="{2893CAB0-E3B8-4110-B0E2-466078279804}" type="presParOf" srcId="{A2BFD419-F17C-4770-B3F1-B47561D5A9EA}" destId="{42416C26-D4D6-4B73-B774-EAA57E80FFD6}" srcOrd="1" destOrd="0" presId="urn:microsoft.com/office/officeart/2009/3/layout/StepUpProcess"/>
    <dgm:cxn modelId="{2A75FAAF-B9FA-47DC-950C-E951F3BF8D98}" type="presParOf" srcId="{A2BFD419-F17C-4770-B3F1-B47561D5A9EA}" destId="{94892193-883A-45AA-8309-57492838F840}" srcOrd="2" destOrd="0" presId="urn:microsoft.com/office/officeart/2009/3/layout/StepUpProcess"/>
    <dgm:cxn modelId="{4BB5972A-26BD-41CA-A50D-7B76536F6469}" type="presParOf" srcId="{864CC6FB-5A0C-4CA7-AA48-189D1F948D4A}" destId="{A3FD50E8-7B9C-4359-B386-D15FB388DE99}" srcOrd="7" destOrd="0" presId="urn:microsoft.com/office/officeart/2009/3/layout/StepUpProcess"/>
    <dgm:cxn modelId="{B72B3960-01A8-4D72-90A4-15BA2B6E80A3}" type="presParOf" srcId="{A3FD50E8-7B9C-4359-B386-D15FB388DE99}" destId="{26C5F0A0-F749-4885-973B-E0151EF51DA3}" srcOrd="0" destOrd="0" presId="urn:microsoft.com/office/officeart/2009/3/layout/StepUpProcess"/>
    <dgm:cxn modelId="{44611053-59D6-4DF7-864C-5489C5D3BDB6}" type="presParOf" srcId="{864CC6FB-5A0C-4CA7-AA48-189D1F948D4A}" destId="{C674CA92-EDF0-4B83-8E66-7B1706859CEF}" srcOrd="8" destOrd="0" presId="urn:microsoft.com/office/officeart/2009/3/layout/StepUpProcess"/>
    <dgm:cxn modelId="{A6AF4523-A9DB-4561-8653-464B4A31742B}" type="presParOf" srcId="{C674CA92-EDF0-4B83-8E66-7B1706859CEF}" destId="{078384DF-8F45-4365-84E9-62B2991DD1BE}" srcOrd="0" destOrd="0" presId="urn:microsoft.com/office/officeart/2009/3/layout/StepUpProcess"/>
    <dgm:cxn modelId="{6278CD42-FB15-40B9-8EE3-673423E8B2FA}" type="presParOf" srcId="{C674CA92-EDF0-4B83-8E66-7B1706859CEF}" destId="{802C78B3-C6CD-460F-9890-0E090562F40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6EAB5-7F5C-47D2-9FE9-4ED4C531E117}">
      <dsp:nvSpPr>
        <dsp:cNvPr id="0" name=""/>
        <dsp:cNvSpPr/>
      </dsp:nvSpPr>
      <dsp:spPr>
        <a:xfrm rot="5400000">
          <a:off x="360271" y="2760003"/>
          <a:ext cx="1066687" cy="17749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71279-D146-4C83-9797-3ED191B09ADD}">
      <dsp:nvSpPr>
        <dsp:cNvPr id="0" name=""/>
        <dsp:cNvSpPr/>
      </dsp:nvSpPr>
      <dsp:spPr>
        <a:xfrm>
          <a:off x="182214" y="3290329"/>
          <a:ext cx="1602429" cy="14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Local State of Emergency</a:t>
          </a:r>
          <a:endParaRPr lang="en-US" sz="2400" kern="1200" dirty="0"/>
        </a:p>
      </dsp:txBody>
      <dsp:txXfrm>
        <a:off x="182214" y="3290329"/>
        <a:ext cx="1602429" cy="1404623"/>
      </dsp:txXfrm>
    </dsp:sp>
    <dsp:sp modelId="{E5ABA630-F05D-43A6-BC72-1C946269FFD6}">
      <dsp:nvSpPr>
        <dsp:cNvPr id="0" name=""/>
        <dsp:cNvSpPr/>
      </dsp:nvSpPr>
      <dsp:spPr>
        <a:xfrm>
          <a:off x="1482299" y="2629330"/>
          <a:ext cx="302345" cy="3023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89739-CBFA-49E9-A631-C7AB5A410BC9}">
      <dsp:nvSpPr>
        <dsp:cNvPr id="0" name=""/>
        <dsp:cNvSpPr/>
      </dsp:nvSpPr>
      <dsp:spPr>
        <a:xfrm rot="5400000">
          <a:off x="2321958" y="2274582"/>
          <a:ext cx="1066687" cy="17749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9DF4E-BFEA-4C34-A34B-3A7F8483DB05}">
      <dsp:nvSpPr>
        <dsp:cNvPr id="0" name=""/>
        <dsp:cNvSpPr/>
      </dsp:nvSpPr>
      <dsp:spPr>
        <a:xfrm>
          <a:off x="2143901" y="2804908"/>
          <a:ext cx="1602429" cy="14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County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= no $</a:t>
          </a:r>
          <a:endParaRPr lang="en-US" sz="2400" kern="1200" dirty="0"/>
        </a:p>
      </dsp:txBody>
      <dsp:txXfrm>
        <a:off x="2143901" y="2804908"/>
        <a:ext cx="1602429" cy="1404623"/>
      </dsp:txXfrm>
    </dsp:sp>
    <dsp:sp modelId="{1D10FBE6-2627-439C-AFA9-E189E2BA3309}">
      <dsp:nvSpPr>
        <dsp:cNvPr id="0" name=""/>
        <dsp:cNvSpPr/>
      </dsp:nvSpPr>
      <dsp:spPr>
        <a:xfrm>
          <a:off x="3443985" y="2143909"/>
          <a:ext cx="302345" cy="3023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6C7E3-B91F-4E61-935F-0B6A1B5E0771}">
      <dsp:nvSpPr>
        <dsp:cNvPr id="0" name=""/>
        <dsp:cNvSpPr/>
      </dsp:nvSpPr>
      <dsp:spPr>
        <a:xfrm rot="5400000">
          <a:off x="4312748" y="1789161"/>
          <a:ext cx="1066687" cy="17749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3DBD1-1492-40F5-AF1D-78D0E4DF66C5}">
      <dsp:nvSpPr>
        <dsp:cNvPr id="0" name=""/>
        <dsp:cNvSpPr/>
      </dsp:nvSpPr>
      <dsp:spPr>
        <a:xfrm>
          <a:off x="3797284" y="2319487"/>
          <a:ext cx="2012779" cy="14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= no $</a:t>
          </a:r>
          <a:endParaRPr lang="en-US" sz="2400" kern="1200" dirty="0"/>
        </a:p>
      </dsp:txBody>
      <dsp:txXfrm>
        <a:off x="3797284" y="2319487"/>
        <a:ext cx="2012779" cy="1404623"/>
      </dsp:txXfrm>
    </dsp:sp>
    <dsp:sp modelId="{9FC45C80-8202-403A-9217-725D784537D6}">
      <dsp:nvSpPr>
        <dsp:cNvPr id="0" name=""/>
        <dsp:cNvSpPr/>
      </dsp:nvSpPr>
      <dsp:spPr>
        <a:xfrm>
          <a:off x="5434776" y="1658487"/>
          <a:ext cx="302345" cy="3023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53AD4-6661-47B3-9B2D-DDFED94A1312}">
      <dsp:nvSpPr>
        <dsp:cNvPr id="0" name=""/>
        <dsp:cNvSpPr/>
      </dsp:nvSpPr>
      <dsp:spPr>
        <a:xfrm rot="5400000">
          <a:off x="6267323" y="1303739"/>
          <a:ext cx="1066687" cy="17749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16C26-D4D6-4B73-B774-EAA57E80FFD6}">
      <dsp:nvSpPr>
        <dsp:cNvPr id="0" name=""/>
        <dsp:cNvSpPr/>
      </dsp:nvSpPr>
      <dsp:spPr>
        <a:xfrm>
          <a:off x="6067275" y="1834065"/>
          <a:ext cx="1602429" cy="14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Federal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= $ and assistance</a:t>
          </a:r>
          <a:endParaRPr lang="en-US" sz="2400" kern="1200" dirty="0"/>
        </a:p>
      </dsp:txBody>
      <dsp:txXfrm>
        <a:off x="6067275" y="1834065"/>
        <a:ext cx="1602429" cy="1404623"/>
      </dsp:txXfrm>
    </dsp:sp>
    <dsp:sp modelId="{94892193-883A-45AA-8309-57492838F840}">
      <dsp:nvSpPr>
        <dsp:cNvPr id="0" name=""/>
        <dsp:cNvSpPr/>
      </dsp:nvSpPr>
      <dsp:spPr>
        <a:xfrm>
          <a:off x="5915138" y="3105605"/>
          <a:ext cx="302345" cy="3023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84DF-8F45-4365-84E9-62B2991DD1BE}">
      <dsp:nvSpPr>
        <dsp:cNvPr id="0" name=""/>
        <dsp:cNvSpPr/>
      </dsp:nvSpPr>
      <dsp:spPr>
        <a:xfrm rot="5400000">
          <a:off x="6389721" y="3227485"/>
          <a:ext cx="1066687" cy="177494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C78B3-C6CD-460F-9890-0E090562F406}">
      <dsp:nvSpPr>
        <dsp:cNvPr id="0" name=""/>
        <dsp:cNvSpPr/>
      </dsp:nvSpPr>
      <dsp:spPr>
        <a:xfrm>
          <a:off x="6025079" y="3754413"/>
          <a:ext cx="2199366" cy="1404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 Federal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=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Assistance to homeowners and businesses only</a:t>
          </a:r>
          <a:endParaRPr lang="en-US" sz="2400" kern="1200" dirty="0"/>
        </a:p>
      </dsp:txBody>
      <dsp:txXfrm>
        <a:off x="6025079" y="3754413"/>
        <a:ext cx="2199366" cy="1404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91839-866C-4BA2-AC7E-B2FCE204C977}" type="datetimeFigureOut">
              <a:rPr lang="en-US" smtClean="0"/>
              <a:t>9/20/2013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2046-9932-4273-9B7B-5F238C2BEB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6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0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49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88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97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9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87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95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8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61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3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06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54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34B5-FF18-49B6-8CE3-76A56E833FD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01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51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61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2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9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2046-9932-4273-9B7B-5F238C2BEB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2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681913" cy="461665"/>
          </a:xfrm>
        </p:spPr>
        <p:txBody>
          <a:bodyPr/>
          <a:lstStyle/>
          <a:p>
            <a:pPr algn="ctr"/>
            <a:r>
              <a:rPr lang="en-US" dirty="0" smtClean="0"/>
              <a:t>What Elected Officials Should Know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419600"/>
            <a:ext cx="594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Presented by</a:t>
            </a:r>
          </a:p>
          <a:p>
            <a:pPr algn="ctr"/>
            <a:r>
              <a:rPr lang="en-US" sz="2800" dirty="0" smtClean="0"/>
              <a:t>Brenda </a:t>
            </a:r>
            <a:r>
              <a:rPr lang="en-US" sz="2800" dirty="0" smtClean="0"/>
              <a:t>Hunemiller</a:t>
            </a:r>
            <a:endParaRPr lang="en-US" sz="2800" dirty="0" smtClean="0"/>
          </a:p>
          <a:p>
            <a:pPr algn="ctr"/>
            <a:r>
              <a:rPr lang="en-US" sz="2800" dirty="0" smtClean="0"/>
              <a:t>Area D Office of Disaster Management</a:t>
            </a:r>
            <a:endParaRPr lang="en-US" sz="2800" dirty="0"/>
          </a:p>
        </p:txBody>
      </p:sp>
    </p:spTree>
  </p:cSld>
  <p:clrMapOvr>
    <a:masterClrMapping/>
  </p:clrMapOvr>
  <p:transition advTm="3893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230188"/>
            <a:ext cx="9004300" cy="1329595"/>
          </a:xfrm>
        </p:spPr>
        <p:txBody>
          <a:bodyPr/>
          <a:lstStyle/>
          <a:p>
            <a:pPr algn="ctr"/>
            <a:r>
              <a:rPr lang="en-US" dirty="0" smtClean="0"/>
              <a:t>Working Together Before the Disaster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5219336" cy="6204776"/>
          </a:xfrm>
        </p:spPr>
        <p:txBody>
          <a:bodyPr/>
          <a:lstStyle/>
          <a:p>
            <a:r>
              <a:rPr lang="en-US" dirty="0" smtClean="0"/>
              <a:t>Has your city built partnerships </a:t>
            </a:r>
            <a:r>
              <a:rPr lang="en-US" dirty="0"/>
              <a:t>among </a:t>
            </a:r>
            <a:r>
              <a:rPr lang="en-US" dirty="0" smtClean="0"/>
              <a:t>all sectors of your community?</a:t>
            </a:r>
          </a:p>
          <a:p>
            <a:pPr lvl="1"/>
            <a:r>
              <a:rPr lang="en-US" dirty="0" smtClean="0"/>
              <a:t>FBOs, CBOs</a:t>
            </a:r>
          </a:p>
          <a:p>
            <a:pPr lvl="1"/>
            <a:r>
              <a:rPr lang="en-US" dirty="0" smtClean="0"/>
              <a:t>American Red Cross &amp; others</a:t>
            </a:r>
          </a:p>
          <a:p>
            <a:pPr lvl="1"/>
            <a:r>
              <a:rPr lang="en-US" dirty="0" smtClean="0"/>
              <a:t>Hospitals</a:t>
            </a:r>
          </a:p>
          <a:p>
            <a:pPr lvl="1"/>
            <a:r>
              <a:rPr lang="en-US" dirty="0" smtClean="0"/>
              <a:t>Private Sector/Businesses</a:t>
            </a:r>
          </a:p>
          <a:p>
            <a:pPr lvl="1"/>
            <a:r>
              <a:rPr lang="en-US" dirty="0" smtClean="0"/>
              <a:t>Schools/Higher Education</a:t>
            </a:r>
          </a:p>
          <a:p>
            <a:pPr lvl="1"/>
            <a:r>
              <a:rPr lang="en-US" dirty="0" smtClean="0"/>
              <a:t>Volunteer groups</a:t>
            </a:r>
          </a:p>
          <a:p>
            <a:pPr lvl="2"/>
            <a:r>
              <a:rPr lang="en-US" dirty="0" smtClean="0"/>
              <a:t>CERT</a:t>
            </a:r>
          </a:p>
          <a:p>
            <a:pPr lvl="1"/>
            <a:r>
              <a:rPr lang="en-US" dirty="0" smtClean="0"/>
              <a:t>DAFN groups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TEhUUExMWFRUVGBgbGBgYGBseHRgcHBgYHRoaIBwYHCggHBwlHBccITEhJSkrLi4uFx8zODMsNygtLisBCgoKDg0OGhAQGiwmHyQsLCwsLCwsLCwsLCwsLCwsLCwsLCwsLCwsLCwsLCwsLCwsLCwsLCwsLCwsLCwsLCwsLP/AABEIALMBGgMBIgACEQEDEQH/xAAcAAACAgMBAQAAAAAAAAAAAAAFBgMEAAIHAQj/xABFEAACAQIEAwUFBwIDBgUFAAABAhEAAwQSITEFQVEGEyJhcTKBkaGxFCNCUsHR8AdisuHxFTNygqLCFlNjg5IkNEOz0v/EABkBAAMBAQEAAAAAAAAAAAAAAAABAgMEBf/EACcRAAICAgMAAgEEAwEAAAAAAAABAhESIQMxQSJREwRCYXEyUsEU/9oADAMBAAIRAxEAPwDb7bPtIDUiX0/uHvn6zWnd14yACTVpjouW36MD6jX5H9KmQn/ShiIORqRQ41Dt8f3rXF1ZnaugoK1y1VGIePFDD4fQVqcWnO2fjPzNSUWltnnXoWq641Orr8/rVizcDbGeukVzc8U9mvG/Ck3D4uh7cDPAuAnQ+eg0Pn1I86lxdhihUHxDUTroDB0GpMfMirhWpLRgmY1jX05fM/GsYy8ZbQGsYRTu7H0CgfOaIWrIX2RE1BiU7u55GrC1E7KR6axBrHI6fHT/AD91bDWvCKhadjeymUrzu6sYn2pj2td/jv5g7VGHEwdD0Neinas5ujxWjl/PQ6V4bQOxy/T/AC9alIryKAIShHn6VsBWxFbqAd5B/nU0gs0y1tbGjen/AHLWxtkeYre2NG9P+5aBkEVobdWe7r0JNICIPyOp+deMkVu+Gmt0tRpy8uVAENbCpu6FbC1RYyvWVZ7qve7oApsag+0+ILH77dKIm0OlQdwsnqP1/wBKQWaqQdv0+gNeSau9xoK9XD9flQMr3FMLH5Z/6mH6CoT6iimFULMy0qQBtqRvpv6c6h+zmlsaoFoteYhPCa1sYxWbKN9Z8oMfyJqxfXwn0rRGYT7KcNS7eUPtBPy/nwpoxfZW2SsE+IwZ1jQmflS52PuAX7c9Y+Kx+tP+MYA29d3jfqrVrOTTVENC3e7F/luD3j9qWO0HBGsAEmTMfIkfQ11WlHt5bPdDWfGnL+25WebfY6EQW5E9alwvhafjUllfCPf9TXoXSs5Ky0XIqHEo+mSNN5IH6Vtw653jC2NXkgDrGv0oxb4FeaYUaGDLAa+/1rBQf0a5IA8QDMikLLSJHQdZ569OteWsM/NlHpJ/QVf4lhWsLmuQFzZZDA6wTHhJ5CqC45Adz86Gn9BaLK2oEanzNYVqEcTTYBmJ5BST8BXt/iCqYKuP+X56nbzqcGO0ZjNEn8p+R/zH/VUOGxYAIhSDyZQ3wzAwfMV5exqOjLDeIEbDfcc+TAH3UMssRyBjoYNb8bpUzKS3Zfa8P9I+kV53h5EH1EVX+2IBqG8pA/St7d9Ty+E/qBWlogkF8/z/ACr3v61gHka0ZPKi0Ml+0VJbxHhc+Q/xLVB0blFWsJZBVs1wLOmzGIMjYc8tK0FGwxOk/qJ+G9eDGA86qXbMeywPx/aoLlljz161OQ6CoxVenFjrQlLLQAcpPWN/2ry1bY/l9wA0/wDjO1LIdBlcUumsaTrPUjlvtzrb7YKHNZOVRoDl3k/nesGHPM/KjJBQTGMFbjGChYw/nXv2fzNLNBQT+2CthfXeR85+lCWw3ma3Nk5AMxiT9B+9GSHQTOPHWvPt460I+zeZrw4fzNGYUFRxADn869/2mOtBGw/ma0+z+Zp5ioIWMAquWG5mducn3VavDwn0qXJrWOmh99aWSe9n7xW9bP8Aev1FdH4szBUOUaXbXPq4Xp51y3hrwykcoPzNdN43bcWpzkxctHUDldToKq+hSCHet+Q/Ff3pe7ZLNr2SPEu8fludCaY8jfm+VBe1Nsmy8kGFZto2VvPzqAOfYP2B/OU1JWuDXw/D/CtSlaYyPgDZcXbO0XV+eUfrXTOHXlzXvEP96ef/AKds/rXMeFGMSp6XbZ/6hXTMExNy8Cg/3g5z/wDit+VHgMXv6iibH/up/wDruVzq9iArIDu5getdI7cKDYcBQCHSY/4X+cR8aQO61Gm1SxoqYgeE+79TRyzg8/DmubtaxGp55WVR9ctCsSujD+bf5049icMLuDxFoz4yQNCdSuh06EA+6khvoU7K6CmzsFw+1dF8XLYcjKQTuJzjT4UrWxAg6ESCOhB1FNv9Nmh7+vJf8T00Jgftrw1LN5VtrlBtgkeeYidfSheDs0f/AKgNOIUj/wApf8TfvQrhy0n2HhMtmtWtVdKVCyGihWUnSo40Pqv0erdxarxoRypUMr1HfMKTU5WsuWwwipoaBn2luZA+FbW7hA0NWrnD0O8mpFwy+dSUThfCs75f1J/WtgtbFpjy8v2raKTAjy1mWpQK9iigIstelfCPU/p+1S5axl2p0FlYitSKsZa0aigKxWvMlbM1aZ6qhBgrXhFaWr6uYUzHkY19fSpiprYzBWD3Hoo+GY/pXReN8TU4YnLc2VpNt40KnfLEee1c0sXPGB5v+3/cae73Fu8w3cnIA1vJPjmIjbLE++mOQ0DGA7W7h/5I+tDeNvmt3RkZfubm4Gseh86pp2mjRmQEcgp/VxVXF9oVuaZplWX2IHij8WY9KVCpizhhv6/5fpUhFa4ITPu/U/rU7LRQMGWXy3yemU/MftXTcDiT3l8d0/trzTT7tP7/ACrmV223eyFkELJ05Gj9vjd0FiGMtEyd4EDaOVFDYY7R2/uLoIIOZW1jWc/QnpSQF0HoPpRPivHrhUgwcw1ktymAJJH4jQm1dDLoZjT5UqH5ZSxXtN/wj/up3/ps/wB3cH9yfRqSbxliNdYExU2GxT2gclxkncqY9PrSQPotcU/+4vdM7fM0f/p6xz3wIBKaEnbxH96UExYeWmSSSZEc69TFZDo+UnoY69KBB7ty/wB8kf8AlAfAxQ7hLHmfSKEY3GZt3k+Z1+fpVrhN/rR6PwZM1QuwqBcTURvaVpRFkVnDlXdjcZgx0B2XyEVVt49AQjMS7SVUKzEgb6KDtr8KsPdoPwPxcTw/9tq8fiHFQ4jsJ5Hz5pOQjRTbYGdNZIn3VtbYn8Lb/lP7U23/AGdJ3H1FV2zHn8SaMBqQs3LTaaNzOhI0A8tdyKxLJ/Lc+LfvTKcKp1Kyddf56D4V7bwyx7IpfjHmK/D0YkgsSZjQsIhRIMnrJqziEyRmzAHbxE+ux9KYLODtqSVQAkyT5kEE/AmsNlbm6yAevmQfoKa416JzfgtIcxGVnIG4GY/6Vrikc5clzIB7U6zt8KaLfD0GyRtsTy251Fc4ZaCt4OXU8tRz02pPjV6GpsEqlzlbciJBlNQf+Jga1Of8jD1KfQNNDTiBnbQHRv8AEv71awFtXDSB7QHwUEf4z8ah6LSszEYgrurbxoA0/wDxJ08/2NeXLN32spCRMkEem421qe9h1C6KN/rH7VTugZBoJNtOXM2x+tIeJXcuCJXfSBM/TQeteeP8vzopcjvf/cHyafoKC4i5mdmnck/E+tVFWTLQz27Kp7IA6/P96kzUPGIJ6b6tOmkTpv8A6UG7QY3MptHKUdSGO4kagT6x8fdXRTqzC7dDGuGtAyVAOu/nvQ/jnaJcMEyhLknVQ4DBeZA1mljsxxdssXXyrbK+JzHh5DXnpHvFC+NYzPfusAXkZFZjOgAUkE6dYPnQkMc+KcVw+QXrctnzaqrSDlMmNgeR9d6t9m8UCpUkByc2sAhT+Yk6DfQe4TSBhcSq2URWbOXLXFYAKVlcoRs2pOpnTYDWrOK4uQAVgu2jHwnZpEtEwee2ooUSnPVD5xHG90B3Si+2cBlViCgIBkyI9kzvUfHOMJh7JuEZpMKPzGCQJ5DTelThPaVCCCqh23CoviMADxO0bCKp4jjRvrDoBkcaZgymNBI2/F6GhpRVsfHB8k8Yjticblt5wFByoYZgBrOmY6D18q0GIbKXm0FiZzsdBvstI+Iwr4q9CugbLJzOFAAO/jOigTIWY6Ucw3DRayW0YvkdHORy6MfA5A8I8PIiJhj61N6THPjcJuL8LOF4sbhcFAQrKIUGcjiQ5LkQI5QSa345xRLHIEFypyxpG5MdOlD7PEHuB3ICqCAukSFD5RPlrUeOxWGzi9cRrjEP4GZTbkzyGp669BpQkmKScf6LtvEllLKTqQOUg5WbQNAKxGsnc71EmJzfdohuXDyLqCdPM+R9kn0FVcBjLpHeXfCJBtoABG/iHTfT49K3x9/7wXi5W4oCkgKSw1nWASTqubpptV/jpWZPlSdMsYfA3nQ92UGuuYnSdZlQQQNRprpOteWuFhiC+I0trJZNSTr7PILpu2s8taGLx9gSFJEnWTqfM0y8F71yLK92UVVDOVJ0M+HLOpMTMgRURr00d+EfCL4td93ZJFxhlDLJgAhpIO+UnlsKFcR4SnfFEv75TLRHiXMfFIGXUR/CdruK7u+9u2wuWxANxYjUSdiRpqN+R6UOwVjvLjm64ysOTDMFBWPQZQPpvNXyON1EnjT9L/CMD9oi3bBNxvDAKLHScy6a5R6n1rW3i8RbbuRakrMgtLCDBzaCIJ51WwfDTbvnurhV7VybVwxrAkNEaiMuvn7qNWuJ4W6xBsBWIgXTceBJ39qOh13M1CVelU/oBHjbm4mYlcpIYAb7CD6GeVGeyqE8QVt1Wy4zAgqZPJhod6W+O4O3h8Q1u3dW+igQ4AhiVBOxOxMb8qbexTreshrsqLRjMDuqKCTrpzOvlSab6Eq9GXinEHW/h7QAy3O9LHX8Cyo6CTr/AMvrWcQx3dKGCZyWChZA35yeQEn3Uqf+I/tOIS3auXLdpCCPZzXdBmmZC84GshjNVeJ8SLYlmPiRbZFsBvCCUYFjrpLHfoo8qq9DUevo6IMSIjmf5yql/tW14kW4rXEUkoDroJjpPlv5Us9kcexsMHfM1tj+IkhcoImdRqHA9PKlniOOsYgBu7ZC7HvGUiILaR1PMkga/Ibovj482dE4b2jR3t2bo7vEOC2QSyxBIIeANVBMGDp6SV4dcBUkGfEdvd+s1yng9zEJeRlW459pe8EnuzIBk6CVUgaxpApl47iAt/D/AHjqbZQlLbnUnLIYezBCxO/lBpWQ0PualvivFnW46Arl2IIHT/M0XS+CAeRoD2l4YrK11FbMssSHYTodIBg+LLpHKnJNrQQaT2KWOkX8qHQ25JOu7mRv0imHs5m7psxBPeNsI0ypGhJpHwvEmZnuNGYKANNNx+xpswWLZEAEQdduvvrmm67OmCcugzxG0xsXXBAFsKTPm4EfXXyqleMFVJmCizptKry8qlvY/vcFdtE5c1xMxAglYYxJkbgH40pnHZGyEyFZY8xIPyX9elKLTCScexifEeNT1J/wkz+kfwArJOVZOsD6V7j+I6iOh+Yj9arjGf2/P/KqujNxtjF9lsZQ1y66SSxGUMBM+ySQYg9DMUl8Uxot3bi27mcEkKyyAwJzZoB3Bkc5g8qabFpMRcD3LeQQCc+WTprFtHLHQcxQzFrmu96rQiRJNsgupIKtkhZEEDaNOe9dvJXhzRv0WlxYBOcOOsEz8GrfEWvAGBY22PhbLAMbidswOkelFO0+GBy3GInKdAiqWPIQmkcyT6VHw/hlm6FR7zKQMwj2RzIgrodfkZGlZxjk9FSaiVOD4gK0OoZNnnXQkaiQdRRXi1vwsFwrd3bBDOiIssGX8S+LLlMz15GJGtzg1qyfvb15UYEoBaY5oIk5vCI1+fOait4jCWnjvLz228RQZ0htRLSNdADox5dIDpp0K00AMqkH7tgOsk/HSKsLjD4QqCANco9rXfQenwonxyzaW19wCikj2rjMXg81JMAHbzieQoVg8G7Tl5RMDQawCW2GugPOaHHxlQ5HF5R7CfDOIW58dtTJAkkiF1nUAmQdfjV/haYeziLV1L7EDPmz6723Xku8kUDv3CNCWzTMyfpMb9DRVsOzEN3QZlX2LpghdyxQQMoEkZjsdjybxSoHKUpW+2UxeLoyj2gdhzE6/ImtL9oK1lWeDobkL/uxmgf8RC6++KbeyfBbVwq9wBmdmyoSACRuBCkDTqRHQb0Y7Q8DsYd1Hd2nLqWTVUZCMujGdPa0Om23OsorZ0c81JL7EiXFsqisyIWAuZWhl1AOo0maiw/EcsAicu2g6ERBHn8QDTFgrV4oLkkicpLEwp2AmTzB5GgvGsI0l2Rkck5g2m3lvO3rvTcpXs58I9g+yggxO3yq7gsebQzWXZHIg7EaGeYjYfI1W4aBmIPNSP59fdV4cJ+7a5nQQpOXP49VaNPOBpvB60rHVg3DtLjNrJkydz5k1t9sCK4Uk5wysIiBmBGvPVRpptVjD8Hdght5mkFj4DCBSMxJEyACCTHSqiYZrhMI7H+1SxMTrHKnYUEeBYZ2zOpAVAM0neQfcNAdTRLC9oLWHvrdtJnI0KMBCqIAylTqd9T57UuLiCLZQT4iCYJ1EMIj1j4VDbw73CciEkakKDoNBQxpjhjlbiV1r1xgioCC6+LMS8BVBjwrI1/uGhJ0qcYs3cPh+7t3A1jxDMGEwxMgiNySdidPSqOHwr20sSCHc3DBOXKEIymT7J8Uyeq7TNMuL4Ni72FyHC6jKQ4ZRnjWCA7SYmNpmqi1X8im23Yi4HDMzEq2TKA0zBnMoEGRB1n3U2YHhps4W9duE5rym2Ctyc2ZlkgrIacridfZNQ8WwGZMKqICfstpmEgT4nby11HnAqRMLfu4YAs7rZzDIIuAP4u7A7oFkWJ1eVBBEgNoJboP22a8J4Z3D3lW+mS7ayrcckBnI0ggESCzCCQTI60qIFKs40RWCj82zFdPRdTRvFcavWVZAlsOjSWAIKFDrGUwy7j30u4rHI6IMgVlzeJQRMsWOkxzj0AqHRcJuHRfxnGcSjLmd0b2iQuQnUkAxuo2GwjSNKOYC2MTda6ocQbZJQEoGFtZzE85k+WtLFu7cvXMxl26wNOQnkKu4HFuDEaw0QNZ5bamIiPdtTsz7OoYI3Llhms3FL2+8zWmWDFuNQYg6QYmYM67ULs8Xu3cPcJK5gbIGUbFiSZ1/tiq/ZjtzZw9i6jo/fXJHeBLbCCqjVZQtEbEnSNaDXOLA5kw6XCHZXhVCEMPygFoWdY8+UUkm1tl2kUuL8KYu5W2SWykhNRrmzHwzG2vSfOiuHullk6DUaeRj6CjGHtXls5r9qbjEFPFPhKggnIIJJB0nY+tA+1C2WZDZvMuZVa5bLSLbmBEsZCn2xmJGvKKiXE2tmseTF6DmNwCjCrluqS/d3ZMaZhlyzP90+8Uq/8Ah27nzG4hB1/FPl+H9afsXwJciC8Ll0PbthhaAASFRiZgg7rpAGh5a0vY7GojondXbQPh8e8LAzTABzDWBOs6mRVcf6ecl8SOTliv8i72S4IrXVW8tprVyRczbjRtVYiVMgRBqBv6aY6fDbUry+8XblzqpxrjlzD3lS3aQ2wubOQSTKgkzI2kU2YPtrcW2itfAZVUMBbaAQADy60nFp1Id/6o5uOMPcH3Ktm2NxmBI8wBEGOepHKN6OdlOzd64rM7vE6Dxg+viX56gjagvZvjWItkraeGbUiEXkNT4ddOtMXDMVexN42rmKL3CpYIbzBYWAQcqtrGseR051tCVO2c042tGnEezqsrjM5YTrBYHnugkAEc05GAaVuD4trdxCGKqBl7xRLAR+E+fl+Y0Z7V4b7EFSe870NJVyApk+Eyc2xEE769KWrIdiMoAPIAfvTfIm7QRg12NPFr3fPb7kXLzQ2dnMgggDdcsgQNxy50scUwi5kKlH7wad2HAmeQYAk+gG9HsLwrFL7I8TqRmYrDKRJUTKkGNucCnMX+5sphxhgHUsBcshtToUde7lTJAEHUaGOVQ5I0jDQN7M9nHxWH7tB3XhyuSOcc4Ek6AwxqXEhcBeuWLlhL0spJCaEMogBNEBDHn+1O3DeEnEWnOIbEC5BU/eMskTqqh8oHLXprRjCYa3cwyd5JUqpdTmJJXYeHXMGA2G67VMpOXZqq4nS2K/Z7soRdGJxCIDkbu7VsSls5vCQR4WuGTI8lA0FEr/Zu3ds//Ui13rEjvCoJ55VkkwZgc/iZoVevPauT4cOqBWTNeVQJOqBAxZiQZykHxSDOgqO7x/C3LiWrlxrty02UZF7u3mJ0ykwSRl5aes01oh/J2L74Z8PdW2zJkYv3IOdmRVGZjAynLlloQkBjtuRD2gx6d+6lGPdu5QeAl5IGYKNSQIg8tdZ1q9x/j1hbroCrZkAm2YNuTMSQ0nwrIkCNIFQ2u0EglCA2aTc/EVzEqpPQZt9N42gVOaRTUpJIFYOzfxTLbt2Sge4QZkS49osJmQGEnkOVH7/9PcQ+Y3nCkKWzEhpPSQ0j1IirnZ3HK2M79raF2ckuCRlzeEwM2XmdxPiOtPfFrDXIVb3doy/hUFmJM6MxiIGw60ZWTVaZzPAdmrLBBdTuGtltSsZlZY1/MVIJ36bg0RxXZbu811bq3HJXKAirmbcLlUnUrtp+IecOPGeBi9aTOwUqQXZt8uXxbaToPLSlnguPtpev94dMgCqpYgxlEhZhW03nny1kq0Umk7F/Clw7XcwARkDOkhQ0zzEdNxB06aB79y3hXR7bNDWmzFTBDNBKiOQDREnpVvivEe5QW7gOUszDI4M5lAg5QukD2T578k/H40OZGiicqxosmTpNHHwy7J5OWPRWds13wwuZ9M2gEtpMToJ+FO2N4VbS0MQ15D41s/d5yWYlWYAOgJATM09YHOg3C+F2B3Za4DdcrAgsoZtQNBEwOZI+tT4rHLYuJmuMSucrCCBmCgnUySY35RzmrpfuJTfge4thQWtlwpOQQCFJUSQAYHtQonnXSOy758Or3CnjcyFUAMfZkxzOWdIriuC4nb1+9BJYmTpuB1O1dP7HcUtnCoM9uUdm1blLchzgztXM7UtGzSwQqdvuC3kulbFm5kRVUZVLKUHsCNdtp3+FLWCXFYK4qkvYa+vhYSJUnpuIMabjTqK6jxn+o+EAZUU3bi6CRCz6nWB6a/OuO9oOMXL+IW7cYtljw7ACSSFHL+TNdCf2YUzO1GLDPdCqASwlhESBDkRyZgTy0OwoFwzDBnh5iDEQNY0ksQAPf7q9xlyTPU+7WolxEGQZEaxpuIIGmh31pDfY68BzLYudzbKggZwrE5omC06H012qtdY4Nit22wuNLQ0finKQRoy8jvrPnVLgPETkadfEW9Z3HxHzp6vYY33CuEe0hkhxMHXQcxJB25VK9bJU25Y/RQ/p92YtXQL2LXOLklAXVVAB1ZpYEydgJ01roi4/A21a2gwoWIKBrEtI6TB955axXN+1eNlURI7vUEL+ZI8EAfhDf9flTVwfs9YK21u2/EEUM6uyn2R0Mb+XOlls7FwxUVKXoYx2EuC09xUzroQFIOkcxP0mkntbw/vMOCQlu9ZOkwSVYMWRgsyS2UiRpBjemOzwS9hGY2nN2wQCPEFKqZDAjnvuo18jS12vxd3vlt3FaGOe3HiQoqkA5iDmYKRpuCRMaVqn9on8cHl8v6/kn4z2sxGHsW1u4Vla4M91lYju2V3tASARBS2DE7Eanekbj/atsSUzJATYlizRyGoECZPvro2PY/doTqlpBn7ot7SKx8cAbk6TpJ0rnHafg3dgXrZDWychKkGGAnWDuR9POjFrZk38aRHxLtA111MZbahQFHMADcjeTP086t2+0IAAA2AHt9P+Wl/DICYOn70SThakAka+hpVZGRW4Hw25iLnc2wgZ13cwABBJ5nlyBNPfCP6YBMj4jHW7ZnRUSdeYzFlMQYPhG9AexudLquBnVSwKzJUlCAwX1MfHypxxV28XAdGZCB7KiSCB8ATPM9R0qHOtFqJQfsgFustzELcsAgqwtiWmZEkkIVHMzM7V0Hs1cW0gtp3Vy2rKveKElNNVIQANps4M+LUUnYu0C4d8HaxIsA96we1KqP8A0nbkNtpj8M0QwPGbVzCXltWPspGUoCiqLkGYGXfYiNYzTrVKTa30LHxdjHxztfhV7y1fXwgEHTWI0OUiRUnBeG2cThFa2e5zbm0RGxBUh8w2JnSuO8ZuEG490SHj2DynYkxB9AZ6iteG8dZbIVGe2YHstCzMlojVogSCNhpQ8atA4Si8ZLZ2HFYO5hUI+0qUP4TbUnY6+K4o5bCfShOK/qAqXItDOugyGAWJYDwsJEAGTPT30i4njb3b33rNdC+FQzkcoOuUzOvxoLxO5duFlRcqNplDbgEnUxqfM9KhS32U46NO1eMT7RdgRmdjMyQCTHi325E8/dUvZLMGlg41bKSDBGWN9pH6+6gXcsjglSOgMGfjvFTnEnbMV2nSDoN+U6cv8qJfJUhxeOx9tYG1cdQ1tWzOs6CTJA33pl4hwu21zD2gBbSL2iACdEkbc65x2bx99bqFvvLatmZhGioVJMsQJIYeHeTFMOO7cgXEdVBKZ8o1gZhGp0BMDlI15xWUeOS7LlNPaDva3DLhsPbNnMpN1FJU+IjK+hJBMSAfdVD/AGwth7bvcDmz7CBmZjOYs3iVQviIgE7TQzjnFjdwxZ3Y3DljXRTnWYA0HhkTzk0BWw1+/dZTFsuzZo/MSQAOutb3SMu2OnaP+ol26jW0C21MgwZJEAzmMaHyApE/2k2rKzEjc8gv+po5Y4VZQkhXuGN3dYDdQgSCP7S3/NVS3wW8zRYzl51lSBHLxLK9N267VKmVjoCY3HG6SoIYBjBiCeQ3+lUrgjQTrvXQex/CsEiPfu3U71YCpIkEjXwgzyI2+uohOE94+S1bLtGbKqsTHMyByMCN/GvWrjyNGUopgfhl3IQSfZIYHzB0rzjeOVjmIVzMag7a1fxuAa1/vEa3ETIMiTGx9edBcRiraXGy+MGQM34RMSwZTmJHIaaj0qpTc3bFGOKLfDUtvZvPlUZLmHGrBTkK4nvMubckrb0AJ0FGreFsLat3QioHJ8TZ2JAMGCFygyNjGgnXal61H2lO7IA8JXYiQsgakCCREefOi2HVg1y09tktHvblrPCj2DlhmHVVXMDGus6RLSaKi6Zb4dwC7iGuOFti2jEZ84KsRBA/OZBHKddhtVXtJwRFUsGhpEqnsDlpOtVuCdojaW4CGIZgwA6xBnpoq1DieKXLx1AUdNzWezVyVUL93BtUlvh9xRmNsx/OW9FGYiCOXSrlnGkgkkSBz5+VPNpkYpgzhK5ryIEKhjBmddvIetPfD7dy7fyzkXOWbUEsng0EbGQYPKSdI1TeD46732eA2hGo2nmByPn6039meJshKMw7x9ZjRsvKTrInlptFU5abIjxyc9dFTj+E+zXkNlIzOWGpKhlKzObQctNiKdeyvGBibAe4yIwLBh7IkRHtGdVPmND6VUXEi6WGTbWSPDJ+c+gojh+ILmyOg9ksG0iRy1OhO/v51jKmz0Y5TSi10GL3G7OHULkLEsAzZCqKrEZmLsIIA1000qv2wu4draWmjNd1tsoB1gAMrDqIHmNKBN2m7s+IBRlBKbETmga/i022MGgXFcVcvYxboRRasNaTMSSWJYuAI0BhiSOWWSZIB045Gf6n9Ngk/wDo02UK3CyrHImW1jTmY2A08qscZ4FavILeIQEOZMXArSNYDbiD7t9DUWFxMkTrJjrvpVzG4LvGZozDaM3nyHpyHX31H5mH/m0tiyn9M7VtTcS3cxca92bqoRziUXxH0OtDj2nwyeE8HgrpBc6RpH+7ro3CLxRlClijSCD+BgJkazBGscoNcYxfb/FZ3yZMmZssop0kxqRrpXXwOM1s4eWDi6B6YAqDBq9wvGXktgLdcKYMTI25A7TOsb85inGzwZDqFVVJIBuHfyAO59BQLFph2vNhwwLCQDaPT08Ox29al8dCUrMsdpXssWJV59oEDUSOgnTYHp1oXiuLpcuM5nMxlQCQE1kBRyA+J1nUk1ZxPAygW0/iV7gIbZgvhDaH2eXXlVPEcDt27oInwumhkiIRjsJ1kjXTrXNLkSbh7Vm8IvTQAx/FXubn+fpW3C8QyrdXMQtyzdBGkGLbZZnzgddam7WW4xV1csZSvvlFP60X7I4TNluFbRSCpFw6Mc3QazGx6gVXG04pr0UrcnYc4FwhgtrMCc9pGMgyJkR10inTHdmba8OuXVjOqs45DwtPT+351ra45g1FvvLVu9dVQpdiJMTGsHqfjW3bLtGjcMuJaCW+8yruCEUuoZoXyMdZNLGpWNyeNHGTcdnORWe5mXLAkAEkEERrJy66RtTUMK142Gvhbz3PC7AFWVFLKdZE3UK/iHsqI00I3EC3atDuczd4B7YUNPilTA2Gu0SQDpym7Fjxq9sF1I9hlZmVlkkIAyh9I3PMe+5OkHGk5bK/GGuoCurrY8DZAQFUqjIzGNMykTm5oajwvam+pIsJbsqYlQqvmIESe9BZhJmNQDV7i3GQz4h7RyNcVjdtOBmY2mbITlEBgTlKSNAR4hNXBxPCfZmvZmsXgFAt+0LjZdMhVQEOh0iBvpJpSvpBNSpSXpS4Xxa4r5br5FuKAXZQ+UTm2ykhSTrAJ1O9WsZiBnBWIZAZU+EkEq5U81zKQDzihWM4vYuyzq2c7BdD750A060KGMgqZ5EZd8vibT9ffUvJxpmrjCNNPY98GYPdtq2oLAEeVPluFgAADoK5p2XxQa9ag/iFOPaLiDWcNeuIQGRCVkSJ0jTnvWcEKbOPXbpzNlgCTPmZ35kH0opw/it3NlzASBEZeS+Q20+PrS73vkD7qnwbNnVo2PTauhvRzrsM8R75gdc0jqP2oThrN0ODlk6amNNQeZ8qI3cTpTJ2X4dZvYdjdQNNwgGSDEIN1IO81F0XViVxBnDy4beASsaDl0qxxPjr3Et22ZmFvWSx1OWNjtppuZ8pIp4xHZTCmBDBUBiLjH2iSfaJn31zjiVtUuME2HX0E/OqUrIaoK4ewpUMoialSzrVbgrE2/Qn9/1ohtUNlo9SyT8/fHoP5NVL1zwwAM+kAnSeYOxHr9K3uN4s2Y6RoDHORXtjEJm+8Uta18AOon+4mSJ1otFqvUULDOGz+FdMp2YRPQn3018B44ZFgqAWOW24EK06kT0JAIjmYNWeC4XC3EL9xARvCXgljoeW4ECB589aK/aEe0xuIjZWm22oyFIOiyOZTXrGlVGLZLmov4m+BxJHeCQSWAmfL8sbDNMzzHnRNLIaSJI6gj6RQLCcaW2RmwdoZtyTdBO2urkfAcq6R2b+zXUACqHAmAzRrGqy2oqXxtPZpHnXdHPuNYAqFJIA3BiYnpB6xttM0s4fCMzLOUuNBc8UkTuddhtryruHE+yWHvKAQyxMEMee+jSKXLnY97Lkpqs6MNW9COvmBSaa6Ozhnwcr+b3/ACCsDwPH2ykqCphlZTmXyB2In4bUTwOJJWSIbWQREEeExP8AcIpk4Nwd0ljdueIRBJ6jr6R768xXZ8tcLo8ZiSwMwD5eWlZzg2tC/PCMsdf2rBD3ytm5rlIV2JMCMqkFh6y2vlXDmUAwIgbV3rjXDwMJdDIUlO7JJBADEgsMp0EMdwOVcjbs6JP3o94/zro44NROGc1KTYyYjDWrgt3LyK5iQ3NfLMCG921Zw9kBCWraov5VAXedYWheHxLWyFPiQE+E+czB3G9Vjj2Vi1uE5CNTHISfLyrRcjSMHC2T9q3uJctQJADSBy1X9qr4ziFpmLdzLci52jY5ZInzqpiMS8yST6mfrVa9dDVy8vHHklkzaEnFUinxG13twu2pMfLQeZrS3gwKsxrU9i1JqoqlSERIsVd4uLosMsPKAOVKmAkGW1G0CSfMUS4Zw5Xu20bRWmeWys2415RprrRDAdjbxxNxsS6Cw47tba3XJGdoWJAjcz1LbU8knsGrFO3ba+lq0iF8y97kBgvIdXCzpPiWPOifZng72ozZ7LIZKkQZjUnOJ6HYaD0odgcG9tkt5iLmHusodSAd5lZkEBuR5RvE0y9pe1QOIusqNcKZVcgeBZWFB5/hb3k61pyK0mhcTSfyA/aqxbSy2JJZ713JazHXMQznMTzYrbVSzSSB1oFawRe3lWZgHTXbyqvxXiT3mVSpFpTmygGM2uu0kwYpm7IFEv2m7zTLczAj2fu2/wBNqzaZpknpdArCcGvIwe4k5YMSBIECPI6dD6UC7zxs2wYkgTt5Tzro3HsV3xhSVWNTzbr6D+eVADwa2eX8+FVbqmZ6szsikYm0wMaxHLY05ceg2bqlvEwAE+qnQUrcOwK2mDJKsNtT9NqIXLk6k68zWeP2XlqkL7cKI86ibBtyFHXcb/OqxefTpVEAg4JtyIFE+GcQuWUyIFKzOszy5z5dKx2FRsKGNBhO0mjZ7ZEiPC09eoHWkr7ICxYiSSSZnnRlhUQWldDezyygURWx2rGitGIFICpiV8wPWqbBokCR1AMVHcENDMDJ3/nStxcMBA4IJmBJPwitFFE5MN3u0otpbtWlaFADEgjXmdRO/pRbspxBimIuNsSiKOQjxM2vWVH+lKN+8E0CjMYmf8jHu1o5wPFxg36m6RPPVLfLrpW0KyVmU7o247xBs4E6AafE1LwHtGbTAFjlO4n2fMftQfiozwyNmgbA8qHWr3nrRN2xx0j6T7GcbN4FHbMQAVPUfryNNFcA7Edqu7u2U9kgqmadNYGoPLrrXc04lbyoS6+LbXQkb6/zesqKfei7WUK4nxcWmiRMTHOhN/tUeSqKdCGHiOFFy2yH8QI/b4HWkh+xDMSzImY6nxnc78qnv9obrTr9KpjitzrWkJuHQnxqXYjX7c76VCVUedMDYAGoLnCZ51m6KQvXzPKqz2p2pjfg5/N8RUJ4O38/0qShfZffU9jSi3+xW5MtbLwM82H1pDIcBiiLyNMbiemZSs+7N8qdVxvjGcQM6/iMaOpM7QQozdP1VhwQczI9D+81LbwRUEAnKQREtBEdCYqXG3Y7AZu97xG65Lra7yVJQ+yigLHUnIDE6zrGpGDBHM7c3Mn4krMaGOtGmseUetaG2SYUGPzCtMtUjPH0ELYAMc+Q0/arNm1H8NEbeDIn+GvWw9SUkDzvqK8Iq6bZ6VobRHKgCsprW6wA1qRk61E9rqf2oArzOvLpWj2qlYjatCaAIIrxwKluA1XuEjYTSGaPrUZEelWFSedeNhieVIZWmtLhq0+DfpUJwref89aABOJwwbyqg4ZD1Hlp/rTE2FPSq9zAnmPlTTE0BkYN+aeZJBEfKrti/cRCqN4XI0ygzHOSDHuNNX9O8PZtYk3HB7xB4AygrBEE6iM2se/TfR34g2GNxblzD22Nzwk5dShPi8jpP6Vd6smtnDzZdeo90Vjlzvr7q+iG7F8Mu6qly3puty6B7lYlecbUv8e/polsBrOKbXldtK43628hHLkaSbYtHIOFpNxQ+YLOpXf5iuxcNxK27YVSSANC2pPnXMsRjHw917d6yuZCZgkSOTCZlSNRRbDdrbJUSHTlqAR/0kn5U5J+lxaQ18MxLXsWA7PcDEKQTrOgWOvv2AOtdGscCwjoAEUkazrPvHMeW1cFHHVQu9txmKkDrr5EdJHvqvZ7aYpSSMRcE8icw+DyKqNekz29H0G/AMLBBt21jWV8J/6SDVA9mbXINHL7w/8A91yG1/U7GQAzo8c2QT8jHyq6e2l3phz56a+epn41Sr7M2mNritXUVlZWTNTcKK8C61lZSGakVtcQACBzrKymI9CitQgrKykwPbiCNtzFQm0OlZWUkBr3YAMCvFQTtWVlMZqyjpVa8g1r2spAUbi61VujesrKYFRudRgaGvKygRo1aGsrKQz2xqdaZ+D4RGAlZ36+VZWVnMpBjhfDbTkhkkDzP6Gh3HsBbR4VYEeZ+tZWUoMGK/EHIIj+aVRbEMTvWVla+iNMDiGW4pBg6/Sm3sxfa5iBnYtERJ2/YVlZQ+gXZ2zICNQDQEue9KfhMyBp1PLbWsrKbJicw/q5hUOFt3iPvEvZA2s5WDEr0IlQddtepnmGDthmsqRo1wAjyLKD8qysrX9pHoT7WcPt4fEqlpcqm2rQSW1JcE+MnkBUeIwidwjZQGhdR5rNZWVMi4AZ9DVtUECsrKkGf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UExMWFRUVGBgbGBgYGBseHRgcHBgYHRoaIBwYHCggHBwlHBccITEhJSkrLi4uFx8zODMsNygtLisBCgoKDg0OGhAQGiwmHyQsLCwsLCwsLCwsLCwsLCwsLCwsLCwsLCwsLCwsLCwsLCwsLCwsLCwsLCwsLCwsLCwsLP/AABEIALMBGgMBIgACEQEDEQH/xAAcAAACAgMBAQAAAAAAAAAAAAAFBgMEAAIHAQj/xABFEAACAQIEAwUFBwIDBgUFAAABAhEAAwQSITEFQVEGEyJhcTKBkaGxFCNCUsHR8AdisuHxFTNygqLCFlNjg5IkNEOz0v/EABkBAAMBAQEAAAAAAAAAAAAAAAABAgMEBf/EACcRAAICAgMAAgEEAwEAAAAAAAABAhESIQMxQSJREwRCYXEyUsEU/9oADAMBAAIRAxEAPwDb7bPtIDUiX0/uHvn6zWnd14yACTVpjouW36MD6jX5H9KmQn/ShiIORqRQ41Dt8f3rXF1ZnaugoK1y1VGIePFDD4fQVqcWnO2fjPzNSUWltnnXoWq641Orr8/rVizcDbGeukVzc8U9mvG/Ck3D4uh7cDPAuAnQ+eg0Pn1I86lxdhihUHxDUTroDB0GpMfMirhWpLRgmY1jX05fM/GsYy8ZbQGsYRTu7H0CgfOaIWrIX2RE1BiU7u55GrC1E7KR6axBrHI6fHT/AD91bDWvCKhadjeymUrzu6sYn2pj2td/jv5g7VGHEwdD0Neinas5ujxWjl/PQ6V4bQOxy/T/AC9alIryKAIShHn6VsBWxFbqAd5B/nU0gs0y1tbGjen/AHLWxtkeYre2NG9P+5aBkEVobdWe7r0JNICIPyOp+deMkVu+Gmt0tRpy8uVAENbCpu6FbC1RYyvWVZ7qve7oApsag+0+ILH77dKIm0OlQdwsnqP1/wBKQWaqQdv0+gNeSau9xoK9XD9flQMr3FMLH5Z/6mH6CoT6iimFULMy0qQBtqRvpv6c6h+zmlsaoFoteYhPCa1sYxWbKN9Z8oMfyJqxfXwn0rRGYT7KcNS7eUPtBPy/nwpoxfZW2SsE+IwZ1jQmflS52PuAX7c9Y+Kx+tP+MYA29d3jfqrVrOTTVENC3e7F/luD3j9qWO0HBGsAEmTMfIkfQ11WlHt5bPdDWfGnL+25WebfY6EQW5E9alwvhafjUllfCPf9TXoXSs5Ky0XIqHEo+mSNN5IH6Vtw653jC2NXkgDrGv0oxb4FeaYUaGDLAa+/1rBQf0a5IA8QDMikLLSJHQdZ569OteWsM/NlHpJ/QVf4lhWsLmuQFzZZDA6wTHhJ5CqC45Adz86Gn9BaLK2oEanzNYVqEcTTYBmJ5BST8BXt/iCqYKuP+X56nbzqcGO0ZjNEn8p+R/zH/VUOGxYAIhSDyZQ3wzAwfMV5exqOjLDeIEbDfcc+TAH3UMssRyBjoYNb8bpUzKS3Zfa8P9I+kV53h5EH1EVX+2IBqG8pA/St7d9Ty+E/qBWlogkF8/z/ACr3v61gHka0ZPKi0Ml+0VJbxHhc+Q/xLVB0blFWsJZBVs1wLOmzGIMjYc8tK0FGwxOk/qJ+G9eDGA86qXbMeywPx/aoLlljz161OQ6CoxVenFjrQlLLQAcpPWN/2ry1bY/l9wA0/wDjO1LIdBlcUumsaTrPUjlvtzrb7YKHNZOVRoDl3k/nesGHPM/KjJBQTGMFbjGChYw/nXv2fzNLNBQT+2CthfXeR85+lCWw3ma3Nk5AMxiT9B+9GSHQTOPHWvPt460I+zeZrw4fzNGYUFRxADn869/2mOtBGw/ma0+z+Zp5ioIWMAquWG5mducn3VavDwn0qXJrWOmh99aWSe9n7xW9bP8Aev1FdH4szBUOUaXbXPq4Xp51y3hrwykcoPzNdN43bcWpzkxctHUDldToKq+hSCHet+Q/Ff3pe7ZLNr2SPEu8fludCaY8jfm+VBe1Nsmy8kGFZto2VvPzqAOfYP2B/OU1JWuDXw/D/CtSlaYyPgDZcXbO0XV+eUfrXTOHXlzXvEP96ef/AKds/rXMeFGMSp6XbZ/6hXTMExNy8Cg/3g5z/wDit+VHgMXv6iibH/up/wDruVzq9iArIDu5getdI7cKDYcBQCHSY/4X+cR8aQO61Gm1SxoqYgeE+79TRyzg8/DmubtaxGp55WVR9ctCsSujD+bf5049icMLuDxFoz4yQNCdSuh06EA+6khvoU7K6CmzsFw+1dF8XLYcjKQTuJzjT4UrWxAg6ESCOhB1FNv9Nmh7+vJf8T00Jgftrw1LN5VtrlBtgkeeYidfSheDs0f/AKgNOIUj/wApf8TfvQrhy0n2HhMtmtWtVdKVCyGihWUnSo40Pqv0erdxarxoRypUMr1HfMKTU5WsuWwwipoaBn2luZA+FbW7hA0NWrnD0O8mpFwy+dSUThfCs75f1J/WtgtbFpjy8v2raKTAjy1mWpQK9iigIstelfCPU/p+1S5axl2p0FlYitSKsZa0aigKxWvMlbM1aZ6qhBgrXhFaWr6uYUzHkY19fSpiprYzBWD3Hoo+GY/pXReN8TU4YnLc2VpNt40KnfLEee1c0sXPGB5v+3/cae73Fu8w3cnIA1vJPjmIjbLE++mOQ0DGA7W7h/5I+tDeNvmt3RkZfubm4Gseh86pp2mjRmQEcgp/VxVXF9oVuaZplWX2IHij8WY9KVCpizhhv6/5fpUhFa4ITPu/U/rU7LRQMGWXy3yemU/MftXTcDiT3l8d0/trzTT7tP7/ACrmV223eyFkELJ05Gj9vjd0FiGMtEyd4EDaOVFDYY7R2/uLoIIOZW1jWc/QnpSQF0HoPpRPivHrhUgwcw1ktymAJJH4jQm1dDLoZjT5UqH5ZSxXtN/wj/up3/ps/wB3cH9yfRqSbxliNdYExU2GxT2gclxkncqY9PrSQPotcU/+4vdM7fM0f/p6xz3wIBKaEnbxH96UExYeWmSSSZEc69TFZDo+UnoY69KBB7ty/wB8kf8AlAfAxQ7hLHmfSKEY3GZt3k+Z1+fpVrhN/rR6PwZM1QuwqBcTURvaVpRFkVnDlXdjcZgx0B2XyEVVt49AQjMS7SVUKzEgb6KDtr8KsPdoPwPxcTw/9tq8fiHFQ4jsJ5Hz5pOQjRTbYGdNZIn3VtbYn8Lb/lP7U23/AGdJ3H1FV2zHn8SaMBqQs3LTaaNzOhI0A8tdyKxLJ/Lc+LfvTKcKp1Kyddf56D4V7bwyx7IpfjHmK/D0YkgsSZjQsIhRIMnrJqziEyRmzAHbxE+ux9KYLODtqSVQAkyT5kEE/AmsNlbm6yAevmQfoKa416JzfgtIcxGVnIG4GY/6Vrikc5clzIB7U6zt8KaLfD0GyRtsTy251Fc4ZaCt4OXU8tRz02pPjV6GpsEqlzlbciJBlNQf+Jga1Of8jD1KfQNNDTiBnbQHRv8AEv71awFtXDSB7QHwUEf4z8ah6LSszEYgrurbxoA0/wDxJ08/2NeXLN32spCRMkEem421qe9h1C6KN/rH7VTugZBoJNtOXM2x+tIeJXcuCJXfSBM/TQeteeP8vzopcjvf/cHyafoKC4i5mdmnck/E+tVFWTLQz27Kp7IA6/P96kzUPGIJ6b6tOmkTpv8A6UG7QY3MptHKUdSGO4kagT6x8fdXRTqzC7dDGuGtAyVAOu/nvQ/jnaJcMEyhLknVQ4DBeZA1mljsxxdssXXyrbK+JzHh5DXnpHvFC+NYzPfusAXkZFZjOgAUkE6dYPnQkMc+KcVw+QXrctnzaqrSDlMmNgeR9d6t9m8UCpUkByc2sAhT+Yk6DfQe4TSBhcSq2URWbOXLXFYAKVlcoRs2pOpnTYDWrOK4uQAVgu2jHwnZpEtEwee2ooUSnPVD5xHG90B3Si+2cBlViCgIBkyI9kzvUfHOMJh7JuEZpMKPzGCQJ5DTelThPaVCCCqh23CoviMADxO0bCKp4jjRvrDoBkcaZgymNBI2/F6GhpRVsfHB8k8Yjticblt5wFByoYZgBrOmY6D18q0GIbKXm0FiZzsdBvstI+Iwr4q9CugbLJzOFAAO/jOigTIWY6Ucw3DRayW0YvkdHORy6MfA5A8I8PIiJhj61N6THPjcJuL8LOF4sbhcFAQrKIUGcjiQ5LkQI5QSa345xRLHIEFypyxpG5MdOlD7PEHuB3ICqCAukSFD5RPlrUeOxWGzi9cRrjEP4GZTbkzyGp669BpQkmKScf6LtvEllLKTqQOUg5WbQNAKxGsnc71EmJzfdohuXDyLqCdPM+R9kn0FVcBjLpHeXfCJBtoABG/iHTfT49K3x9/7wXi5W4oCkgKSw1nWASTqubpptV/jpWZPlSdMsYfA3nQ92UGuuYnSdZlQQQNRprpOteWuFhiC+I0trJZNSTr7PILpu2s8taGLx9gSFJEnWTqfM0y8F71yLK92UVVDOVJ0M+HLOpMTMgRURr00d+EfCL4td93ZJFxhlDLJgAhpIO+UnlsKFcR4SnfFEv75TLRHiXMfFIGXUR/CdruK7u+9u2wuWxANxYjUSdiRpqN+R6UOwVjvLjm64ysOTDMFBWPQZQPpvNXyON1EnjT9L/CMD9oi3bBNxvDAKLHScy6a5R6n1rW3i8RbbuRakrMgtLCDBzaCIJ51WwfDTbvnurhV7VybVwxrAkNEaiMuvn7qNWuJ4W6xBsBWIgXTceBJ39qOh13M1CVelU/oBHjbm4mYlcpIYAb7CD6GeVGeyqE8QVt1Wy4zAgqZPJhod6W+O4O3h8Q1u3dW+igQ4AhiVBOxOxMb8qbexTreshrsqLRjMDuqKCTrpzOvlSab6Eq9GXinEHW/h7QAy3O9LHX8Cyo6CTr/AMvrWcQx3dKGCZyWChZA35yeQEn3Uqf+I/tOIS3auXLdpCCPZzXdBmmZC84GshjNVeJ8SLYlmPiRbZFsBvCCUYFjrpLHfoo8qq9DUevo6IMSIjmf5yql/tW14kW4rXEUkoDroJjpPlv5Us9kcexsMHfM1tj+IkhcoImdRqHA9PKlniOOsYgBu7ZC7HvGUiILaR1PMkga/Ibovj482dE4b2jR3t2bo7vEOC2QSyxBIIeANVBMGDp6SV4dcBUkGfEdvd+s1yng9zEJeRlW459pe8EnuzIBk6CVUgaxpApl47iAt/D/AHjqbZQlLbnUnLIYezBCxO/lBpWQ0PualvivFnW46Arl2IIHT/M0XS+CAeRoD2l4YrK11FbMssSHYTodIBg+LLpHKnJNrQQaT2KWOkX8qHQ25JOu7mRv0imHs5m7psxBPeNsI0ypGhJpHwvEmZnuNGYKANNNx+xpswWLZEAEQdduvvrmm67OmCcugzxG0xsXXBAFsKTPm4EfXXyqleMFVJmCizptKry8qlvY/vcFdtE5c1xMxAglYYxJkbgH40pnHZGyEyFZY8xIPyX9elKLTCScexifEeNT1J/wkz+kfwArJOVZOsD6V7j+I6iOh+Yj9arjGf2/P/KqujNxtjF9lsZQ1y66SSxGUMBM+ySQYg9DMUl8Uxot3bi27mcEkKyyAwJzZoB3Bkc5g8qabFpMRcD3LeQQCc+WTprFtHLHQcxQzFrmu96rQiRJNsgupIKtkhZEEDaNOe9dvJXhzRv0WlxYBOcOOsEz8GrfEWvAGBY22PhbLAMbidswOkelFO0+GBy3GInKdAiqWPIQmkcyT6VHw/hlm6FR7zKQMwj2RzIgrodfkZGlZxjk9FSaiVOD4gK0OoZNnnXQkaiQdRRXi1vwsFwrd3bBDOiIssGX8S+LLlMz15GJGtzg1qyfvb15UYEoBaY5oIk5vCI1+fOait4jCWnjvLz228RQZ0htRLSNdADox5dIDpp0K00AMqkH7tgOsk/HSKsLjD4QqCANco9rXfQenwonxyzaW19wCikj2rjMXg81JMAHbzieQoVg8G7Tl5RMDQawCW2GugPOaHHxlQ5HF5R7CfDOIW58dtTJAkkiF1nUAmQdfjV/haYeziLV1L7EDPmz6723Xku8kUDv3CNCWzTMyfpMb9DRVsOzEN3QZlX2LpghdyxQQMoEkZjsdjybxSoHKUpW+2UxeLoyj2gdhzE6/ImtL9oK1lWeDobkL/uxmgf8RC6++KbeyfBbVwq9wBmdmyoSACRuBCkDTqRHQb0Y7Q8DsYd1Hd2nLqWTVUZCMujGdPa0Om23OsorZ0c81JL7EiXFsqisyIWAuZWhl1AOo0maiw/EcsAicu2g6ERBHn8QDTFgrV4oLkkicpLEwp2AmTzB5GgvGsI0l2Rkck5g2m3lvO3rvTcpXs58I9g+yggxO3yq7gsebQzWXZHIg7EaGeYjYfI1W4aBmIPNSP59fdV4cJ+7a5nQQpOXP49VaNPOBpvB60rHVg3DtLjNrJkydz5k1t9sCK4Uk5wysIiBmBGvPVRpptVjD8Hdght5mkFj4DCBSMxJEyACCTHSqiYZrhMI7H+1SxMTrHKnYUEeBYZ2zOpAVAM0neQfcNAdTRLC9oLWHvrdtJnI0KMBCqIAylTqd9T57UuLiCLZQT4iCYJ1EMIj1j4VDbw73CciEkakKDoNBQxpjhjlbiV1r1xgioCC6+LMS8BVBjwrI1/uGhJ0qcYs3cPh+7t3A1jxDMGEwxMgiNySdidPSqOHwr20sSCHc3DBOXKEIymT7J8Uyeq7TNMuL4Ni72FyHC6jKQ4ZRnjWCA7SYmNpmqi1X8im23Yi4HDMzEq2TKA0zBnMoEGRB1n3U2YHhps4W9duE5rym2Ctyc2ZlkgrIacridfZNQ8WwGZMKqICfstpmEgT4nby11HnAqRMLfu4YAs7rZzDIIuAP4u7A7oFkWJ1eVBBEgNoJboP22a8J4Z3D3lW+mS7ayrcckBnI0ggESCzCCQTI60qIFKs40RWCj82zFdPRdTRvFcavWVZAlsOjSWAIKFDrGUwy7j30u4rHI6IMgVlzeJQRMsWOkxzj0AqHRcJuHRfxnGcSjLmd0b2iQuQnUkAxuo2GwjSNKOYC2MTda6ocQbZJQEoGFtZzE85k+WtLFu7cvXMxl26wNOQnkKu4HFuDEaw0QNZ5bamIiPdtTsz7OoYI3Llhms3FL2+8zWmWDFuNQYg6QYmYM67ULs8Xu3cPcJK5gbIGUbFiSZ1/tiq/ZjtzZw9i6jo/fXJHeBLbCCqjVZQtEbEnSNaDXOLA5kw6XCHZXhVCEMPygFoWdY8+UUkm1tl2kUuL8KYu5W2SWykhNRrmzHwzG2vSfOiuHullk6DUaeRj6CjGHtXls5r9qbjEFPFPhKggnIIJJB0nY+tA+1C2WZDZvMuZVa5bLSLbmBEsZCn2xmJGvKKiXE2tmseTF6DmNwCjCrluqS/d3ZMaZhlyzP90+8Uq/8Ah27nzG4hB1/FPl+H9afsXwJciC8Ll0PbthhaAASFRiZgg7rpAGh5a0vY7GojondXbQPh8e8LAzTABzDWBOs6mRVcf6ecl8SOTliv8i72S4IrXVW8tprVyRczbjRtVYiVMgRBqBv6aY6fDbUry+8XblzqpxrjlzD3lS3aQ2wubOQSTKgkzI2kU2YPtrcW2itfAZVUMBbaAQADy60nFp1Id/6o5uOMPcH3Ktm2NxmBI8wBEGOepHKN6OdlOzd64rM7vE6Dxg+viX56gjagvZvjWItkraeGbUiEXkNT4ddOtMXDMVexN42rmKL3CpYIbzBYWAQcqtrGseR051tCVO2c042tGnEezqsrjM5YTrBYHnugkAEc05GAaVuD4trdxCGKqBl7xRLAR+E+fl+Y0Z7V4b7EFSe870NJVyApk+Eyc2xEE769KWrIdiMoAPIAfvTfIm7QRg12NPFr3fPb7kXLzQ2dnMgggDdcsgQNxy50scUwi5kKlH7wad2HAmeQYAk+gG9HsLwrFL7I8TqRmYrDKRJUTKkGNucCnMX+5sphxhgHUsBcshtToUde7lTJAEHUaGOVQ5I0jDQN7M9nHxWH7tB3XhyuSOcc4Ek6AwxqXEhcBeuWLlhL0spJCaEMogBNEBDHn+1O3DeEnEWnOIbEC5BU/eMskTqqh8oHLXprRjCYa3cwyd5JUqpdTmJJXYeHXMGA2G67VMpOXZqq4nS2K/Z7soRdGJxCIDkbu7VsSls5vCQR4WuGTI8lA0FEr/Zu3ds//Ui13rEjvCoJ55VkkwZgc/iZoVevPauT4cOqBWTNeVQJOqBAxZiQZykHxSDOgqO7x/C3LiWrlxrty02UZF7u3mJ0ykwSRl5aes01oh/J2L74Z8PdW2zJkYv3IOdmRVGZjAynLlloQkBjtuRD2gx6d+6lGPdu5QeAl5IGYKNSQIg8tdZ1q9x/j1hbroCrZkAm2YNuTMSQ0nwrIkCNIFQ2u0EglCA2aTc/EVzEqpPQZt9N42gVOaRTUpJIFYOzfxTLbt2Sge4QZkS49osJmQGEnkOVH7/9PcQ+Y3nCkKWzEhpPSQ0j1IirnZ3HK2M79raF2ckuCRlzeEwM2XmdxPiOtPfFrDXIVb3doy/hUFmJM6MxiIGw60ZWTVaZzPAdmrLBBdTuGtltSsZlZY1/MVIJ36bg0RxXZbu811bq3HJXKAirmbcLlUnUrtp+IecOPGeBi9aTOwUqQXZt8uXxbaToPLSlnguPtpev94dMgCqpYgxlEhZhW03nny1kq0Umk7F/Clw7XcwARkDOkhQ0zzEdNxB06aB79y3hXR7bNDWmzFTBDNBKiOQDREnpVvivEe5QW7gOUszDI4M5lAg5QukD2T578k/H40OZGiicqxosmTpNHHwy7J5OWPRWds13wwuZ9M2gEtpMToJ+FO2N4VbS0MQ15D41s/d5yWYlWYAOgJATM09YHOg3C+F2B3Za4DdcrAgsoZtQNBEwOZI+tT4rHLYuJmuMSucrCCBmCgnUySY35RzmrpfuJTfge4thQWtlwpOQQCFJUSQAYHtQonnXSOy758Or3CnjcyFUAMfZkxzOWdIriuC4nb1+9BJYmTpuB1O1dP7HcUtnCoM9uUdm1blLchzgztXM7UtGzSwQqdvuC3kulbFm5kRVUZVLKUHsCNdtp3+FLWCXFYK4qkvYa+vhYSJUnpuIMabjTqK6jxn+o+EAZUU3bi6CRCz6nWB6a/OuO9oOMXL+IW7cYtljw7ACSSFHL+TNdCf2YUzO1GLDPdCqASwlhESBDkRyZgTy0OwoFwzDBnh5iDEQNY0ksQAPf7q9xlyTPU+7WolxEGQZEaxpuIIGmh31pDfY68BzLYudzbKggZwrE5omC06H012qtdY4Nit22wuNLQ0finKQRoy8jvrPnVLgPETkadfEW9Z3HxHzp6vYY33CuEe0hkhxMHXQcxJB25VK9bJU25Y/RQ/p92YtXQL2LXOLklAXVVAB1ZpYEydgJ01roi4/A21a2gwoWIKBrEtI6TB955axXN+1eNlURI7vUEL+ZI8EAfhDf9flTVwfs9YK21u2/EEUM6uyn2R0Mb+XOlls7FwxUVKXoYx2EuC09xUzroQFIOkcxP0mkntbw/vMOCQlu9ZOkwSVYMWRgsyS2UiRpBjemOzwS9hGY2nN2wQCPEFKqZDAjnvuo18jS12vxd3vlt3FaGOe3HiQoqkA5iDmYKRpuCRMaVqn9on8cHl8v6/kn4z2sxGHsW1u4Vla4M91lYju2V3tASARBS2DE7Eanekbj/atsSUzJATYlizRyGoECZPvro2PY/doTqlpBn7ot7SKx8cAbk6TpJ0rnHafg3dgXrZDWychKkGGAnWDuR9POjFrZk38aRHxLtA111MZbahQFHMADcjeTP086t2+0IAAA2AHt9P+Wl/DICYOn70SThakAka+hpVZGRW4Hw25iLnc2wgZ13cwABBJ5nlyBNPfCP6YBMj4jHW7ZnRUSdeYzFlMQYPhG9AexudLquBnVSwKzJUlCAwX1MfHypxxV28XAdGZCB7KiSCB8ATPM9R0qHOtFqJQfsgFustzELcsAgqwtiWmZEkkIVHMzM7V0Hs1cW0gtp3Vy2rKveKElNNVIQANps4M+LUUnYu0C4d8HaxIsA96we1KqP8A0nbkNtpj8M0QwPGbVzCXltWPspGUoCiqLkGYGXfYiNYzTrVKTa30LHxdjHxztfhV7y1fXwgEHTWI0OUiRUnBeG2cThFa2e5zbm0RGxBUh8w2JnSuO8ZuEG490SHj2DynYkxB9AZ6iteG8dZbIVGe2YHstCzMlojVogSCNhpQ8atA4Si8ZLZ2HFYO5hUI+0qUP4TbUnY6+K4o5bCfShOK/qAqXItDOugyGAWJYDwsJEAGTPT30i4njb3b33rNdC+FQzkcoOuUzOvxoLxO5duFlRcqNplDbgEnUxqfM9KhS32U46NO1eMT7RdgRmdjMyQCTHi325E8/dUvZLMGlg41bKSDBGWN9pH6+6gXcsjglSOgMGfjvFTnEnbMV2nSDoN+U6cv8qJfJUhxeOx9tYG1cdQ1tWzOs6CTJA33pl4hwu21zD2gBbSL2iACdEkbc65x2bx99bqFvvLatmZhGioVJMsQJIYeHeTFMOO7cgXEdVBKZ8o1gZhGp0BMDlI15xWUeOS7LlNPaDva3DLhsPbNnMpN1FJU+IjK+hJBMSAfdVD/AGwth7bvcDmz7CBmZjOYs3iVQviIgE7TQzjnFjdwxZ3Y3DljXRTnWYA0HhkTzk0BWw1+/dZTFsuzZo/MSQAOutb3SMu2OnaP+ol26jW0C21MgwZJEAzmMaHyApE/2k2rKzEjc8gv+po5Y4VZQkhXuGN3dYDdQgSCP7S3/NVS3wW8zRYzl51lSBHLxLK9N267VKmVjoCY3HG6SoIYBjBiCeQ3+lUrgjQTrvXQex/CsEiPfu3U71YCpIkEjXwgzyI2+uohOE94+S1bLtGbKqsTHMyByMCN/GvWrjyNGUopgfhl3IQSfZIYHzB0rzjeOVjmIVzMag7a1fxuAa1/vEa3ETIMiTGx9edBcRiraXGy+MGQM34RMSwZTmJHIaaj0qpTc3bFGOKLfDUtvZvPlUZLmHGrBTkK4nvMubckrb0AJ0FGreFsLat3QioHJ8TZ2JAMGCFygyNjGgnXal61H2lO7IA8JXYiQsgakCCREefOi2HVg1y09tktHvblrPCj2DlhmHVVXMDGus6RLSaKi6Zb4dwC7iGuOFti2jEZ84KsRBA/OZBHKddhtVXtJwRFUsGhpEqnsDlpOtVuCdojaW4CGIZgwA6xBnpoq1DieKXLx1AUdNzWezVyVUL93BtUlvh9xRmNsx/OW9FGYiCOXSrlnGkgkkSBz5+VPNpkYpgzhK5ryIEKhjBmddvIetPfD7dy7fyzkXOWbUEsng0EbGQYPKSdI1TeD46732eA2hGo2nmByPn6039meJshKMw7x9ZjRsvKTrInlptFU5abIjxyc9dFTj+E+zXkNlIzOWGpKhlKzObQctNiKdeyvGBibAe4yIwLBh7IkRHtGdVPmND6VUXEi6WGTbWSPDJ+c+gojh+ILmyOg9ksG0iRy1OhO/v51jKmz0Y5TSi10GL3G7OHULkLEsAzZCqKrEZmLsIIA1000qv2wu4draWmjNd1tsoB1gAMrDqIHmNKBN2m7s+IBRlBKbETmga/i022MGgXFcVcvYxboRRasNaTMSSWJYuAI0BhiSOWWSZIB045Gf6n9Ngk/wDo02UK3CyrHImW1jTmY2A08qscZ4FavILeIQEOZMXArSNYDbiD7t9DUWFxMkTrJjrvpVzG4LvGZozDaM3nyHpyHX31H5mH/m0tiyn9M7VtTcS3cxca92bqoRziUXxH0OtDj2nwyeE8HgrpBc6RpH+7ro3CLxRlClijSCD+BgJkazBGscoNcYxfb/FZ3yZMmZssop0kxqRrpXXwOM1s4eWDi6B6YAqDBq9wvGXktgLdcKYMTI25A7TOsb85inGzwZDqFVVJIBuHfyAO59BQLFph2vNhwwLCQDaPT08Ox29al8dCUrMsdpXssWJV59oEDUSOgnTYHp1oXiuLpcuM5nMxlQCQE1kBRyA+J1nUk1ZxPAygW0/iV7gIbZgvhDaH2eXXlVPEcDt27oInwumhkiIRjsJ1kjXTrXNLkSbh7Vm8IvTQAx/FXubn+fpW3C8QyrdXMQtyzdBGkGLbZZnzgddam7WW4xV1csZSvvlFP60X7I4TNluFbRSCpFw6Mc3QazGx6gVXG04pr0UrcnYc4FwhgtrMCc9pGMgyJkR10inTHdmba8OuXVjOqs45DwtPT+351ra45g1FvvLVu9dVQpdiJMTGsHqfjW3bLtGjcMuJaCW+8yruCEUuoZoXyMdZNLGpWNyeNHGTcdnORWe5mXLAkAEkEERrJy66RtTUMK142Gvhbz3PC7AFWVFLKdZE3UK/iHsqI00I3EC3atDuczd4B7YUNPilTA2Gu0SQDpym7Fjxq9sF1I9hlZmVlkkIAyh9I3PMe+5OkHGk5bK/GGuoCurrY8DZAQFUqjIzGNMykTm5oajwvam+pIsJbsqYlQqvmIESe9BZhJmNQDV7i3GQz4h7RyNcVjdtOBmY2mbITlEBgTlKSNAR4hNXBxPCfZmvZmsXgFAt+0LjZdMhVQEOh0iBvpJpSvpBNSpSXpS4Xxa4r5br5FuKAXZQ+UTm2ykhSTrAJ1O9WsZiBnBWIZAZU+EkEq5U81zKQDzihWM4vYuyzq2c7BdD750A060KGMgqZ5EZd8vibT9ffUvJxpmrjCNNPY98GYPdtq2oLAEeVPluFgAADoK5p2XxQa9ag/iFOPaLiDWcNeuIQGRCVkSJ0jTnvWcEKbOPXbpzNlgCTPmZ35kH0opw/it3NlzASBEZeS+Q20+PrS73vkD7qnwbNnVo2PTauhvRzrsM8R75gdc0jqP2oThrN0ODlk6amNNQeZ8qI3cTpTJ2X4dZvYdjdQNNwgGSDEIN1IO81F0XViVxBnDy4beASsaDl0qxxPjr3Et22ZmFvWSx1OWNjtppuZ8pIp4xHZTCmBDBUBiLjH2iSfaJn31zjiVtUuME2HX0E/OqUrIaoK4ewpUMoialSzrVbgrE2/Qn9/1ohtUNlo9SyT8/fHoP5NVL1zwwAM+kAnSeYOxHr9K3uN4s2Y6RoDHORXtjEJm+8Uta18AOon+4mSJ1otFqvUULDOGz+FdMp2YRPQn3018B44ZFgqAWOW24EK06kT0JAIjmYNWeC4XC3EL9xARvCXgljoeW4ECB589aK/aEe0xuIjZWm22oyFIOiyOZTXrGlVGLZLmov4m+BxJHeCQSWAmfL8sbDNMzzHnRNLIaSJI6gj6RQLCcaW2RmwdoZtyTdBO2urkfAcq6R2b+zXUACqHAmAzRrGqy2oqXxtPZpHnXdHPuNYAqFJIA3BiYnpB6xttM0s4fCMzLOUuNBc8UkTuddhtryruHE+yWHvKAQyxMEMee+jSKXLnY97Lkpqs6MNW9COvmBSaa6Ozhnwcr+b3/ACCsDwPH2ykqCphlZTmXyB2In4bUTwOJJWSIbWQREEeExP8AcIpk4Nwd0ljdueIRBJ6jr6R768xXZ8tcLo8ZiSwMwD5eWlZzg2tC/PCMsdf2rBD3ytm5rlIV2JMCMqkFh6y2vlXDmUAwIgbV3rjXDwMJdDIUlO7JJBADEgsMp0EMdwOVcjbs6JP3o94/zro44NROGc1KTYyYjDWrgt3LyK5iQ3NfLMCG921Zw9kBCWraov5VAXedYWheHxLWyFPiQE+E+czB3G9Vjj2Vi1uE5CNTHISfLyrRcjSMHC2T9q3uJctQJADSBy1X9qr4ziFpmLdzLci52jY5ZInzqpiMS8yST6mfrVa9dDVy8vHHklkzaEnFUinxG13twu2pMfLQeZrS3gwKsxrU9i1JqoqlSERIsVd4uLosMsPKAOVKmAkGW1G0CSfMUS4Zw5Xu20bRWmeWys2415RprrRDAdjbxxNxsS6Cw47tba3XJGdoWJAjcz1LbU8knsGrFO3ba+lq0iF8y97kBgvIdXCzpPiWPOifZng72ozZ7LIZKkQZjUnOJ6HYaD0odgcG9tkt5iLmHusodSAd5lZkEBuR5RvE0y9pe1QOIusqNcKZVcgeBZWFB5/hb3k61pyK0mhcTSfyA/aqxbSy2JJZ713JazHXMQznMTzYrbVSzSSB1oFawRe3lWZgHTXbyqvxXiT3mVSpFpTmygGM2uu0kwYpm7IFEv2m7zTLczAj2fu2/wBNqzaZpknpdArCcGvIwe4k5YMSBIECPI6dD6UC7zxs2wYkgTt5Tzro3HsV3xhSVWNTzbr6D+eVADwa2eX8+FVbqmZ6szsikYm0wMaxHLY05ceg2bqlvEwAE+qnQUrcOwK2mDJKsNtT9NqIXLk6k68zWeP2XlqkL7cKI86ibBtyFHXcb/OqxefTpVEAg4JtyIFE+GcQuWUyIFKzOszy5z5dKx2FRsKGNBhO0mjZ7ZEiPC09eoHWkr7ICxYiSSSZnnRlhUQWldDezyygURWx2rGitGIFICpiV8wPWqbBokCR1AMVHcENDMDJ3/nStxcMBA4IJmBJPwitFFE5MN3u0otpbtWlaFADEgjXmdRO/pRbspxBimIuNsSiKOQjxM2vWVH+lKN+8E0CjMYmf8jHu1o5wPFxg36m6RPPVLfLrpW0KyVmU7o247xBs4E6AafE1LwHtGbTAFjlO4n2fMftQfiozwyNmgbA8qHWr3nrRN2xx0j6T7GcbN4FHbMQAVPUfryNNFcA7Edqu7u2U9kgqmadNYGoPLrrXc04lbyoS6+LbXQkb6/zesqKfei7WUK4nxcWmiRMTHOhN/tUeSqKdCGHiOFFy2yH8QI/b4HWkh+xDMSzImY6nxnc78qnv9obrTr9KpjitzrWkJuHQnxqXYjX7c76VCVUedMDYAGoLnCZ51m6KQvXzPKqz2p2pjfg5/N8RUJ4O38/0qShfZffU9jSi3+xW5MtbLwM82H1pDIcBiiLyNMbiemZSs+7N8qdVxvjGcQM6/iMaOpM7QQozdP1VhwQczI9D+81LbwRUEAnKQREtBEdCYqXG3Y7AZu97xG65Lra7yVJQ+yigLHUnIDE6zrGpGDBHM7c3Mn4krMaGOtGmseUetaG2SYUGPzCtMtUjPH0ELYAMc+Q0/arNm1H8NEbeDIn+GvWw9SUkDzvqK8Iq6bZ6VobRHKgCsprW6wA1qRk61E9rqf2oArzOvLpWj2qlYjatCaAIIrxwKluA1XuEjYTSGaPrUZEelWFSedeNhieVIZWmtLhq0+DfpUJwref89aABOJwwbyqg4ZD1Hlp/rTE2FPSq9zAnmPlTTE0BkYN+aeZJBEfKrti/cRCqN4XI0ygzHOSDHuNNX9O8PZtYk3HB7xB4AygrBEE6iM2se/TfR34g2GNxblzD22Nzwk5dShPi8jpP6Vd6smtnDzZdeo90Vjlzvr7q+iG7F8Mu6qly3puty6B7lYlecbUv8e/polsBrOKbXldtK43628hHLkaSbYtHIOFpNxQ+YLOpXf5iuxcNxK27YVSSANC2pPnXMsRjHw917d6yuZCZgkSOTCZlSNRRbDdrbJUSHTlqAR/0kn5U5J+lxaQ18MxLXsWA7PcDEKQTrOgWOvv2AOtdGscCwjoAEUkazrPvHMeW1cFHHVQu9txmKkDrr5EdJHvqvZ7aYpSSMRcE8icw+DyKqNekz29H0G/AMLBBt21jWV8J/6SDVA9mbXINHL7w/8A91yG1/U7GQAzo8c2QT8jHyq6e2l3phz56a+epn41Sr7M2mNritXUVlZWTNTcKK8C61lZSGakVtcQACBzrKymI9CitQgrKykwPbiCNtzFQm0OlZWUkBr3YAMCvFQTtWVlMZqyjpVa8g1r2spAUbi61VujesrKYFRudRgaGvKygRo1aGsrKQz2xqdaZ+D4RGAlZ36+VZWVnMpBjhfDbTkhkkDzP6Gh3HsBbR4VYEeZ+tZWUoMGK/EHIIj+aVRbEMTvWVla+iNMDiGW4pBg6/Sm3sxfa5iBnYtERJ2/YVlZQ+gXZ2zICNQDQEue9KfhMyBp1PLbWsrKbJicw/q5hUOFt3iPvEvZA2s5WDEr0IlQddtepnmGDthmsqRo1wAjyLKD8qysrX9pHoT7WcPt4fEqlpcqm2rQSW1JcE+MnkBUeIwidwjZQGhdR5rNZWVMi4AZ9DVtUECsrKkGf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t1.gstatic.com/images?q=tbn:ANd9GcR2t3CCfsx3fo_k6vHdxZSE-nQD_OCdbFR-F0OPG9gQkYO59Og6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336" y="3819144"/>
            <a:ext cx="3306995" cy="22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SOiRILt5FldGg2FIqH7CKTuqgorckFt8NSyBDVI7dJuA1ljTb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79436" cy="21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16532"/>
      </p:ext>
    </p:extLst>
  </p:cSld>
  <p:clrMapOvr>
    <a:masterClrMapping/>
  </p:clrMapOvr>
  <p:transition advTm="10174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5105400" cy="1403461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48400" y="3221299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Response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4954" y="3124200"/>
            <a:ext cx="25908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Stabilizing, Restoring, Assessing, Initial Damage Estimate, Emergency Public Information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7243366"/>
      </p:ext>
    </p:extLst>
  </p:cSld>
  <p:clrMapOvr>
    <a:masterClrMapping/>
  </p:clrMapOvr>
  <p:transition advTm="502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Activating the EOC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785668" cy="6198620"/>
          </a:xfrm>
        </p:spPr>
        <p:txBody>
          <a:bodyPr/>
          <a:lstStyle/>
          <a:p>
            <a:r>
              <a:rPr lang="en-US" dirty="0" smtClean="0"/>
              <a:t>Coordinates all activities, information and resources</a:t>
            </a:r>
          </a:p>
          <a:p>
            <a:pPr lvl="1"/>
            <a:r>
              <a:rPr lang="en-US" dirty="0" smtClean="0"/>
              <a:t>“Big Picture”</a:t>
            </a:r>
          </a:p>
          <a:p>
            <a:r>
              <a:rPr lang="en-US" dirty="0" smtClean="0"/>
              <a:t>EOC Management </a:t>
            </a:r>
          </a:p>
          <a:p>
            <a:pPr lvl="1"/>
            <a:r>
              <a:rPr lang="en-US" dirty="0" smtClean="0"/>
              <a:t>Works </a:t>
            </a:r>
            <a:r>
              <a:rPr lang="en-US" dirty="0"/>
              <a:t>directly with the City Council</a:t>
            </a:r>
          </a:p>
          <a:p>
            <a:pPr lvl="2"/>
            <a:r>
              <a:rPr lang="en-US" dirty="0" smtClean="0"/>
              <a:t>Priorities and objectives</a:t>
            </a:r>
          </a:p>
          <a:p>
            <a:pPr lvl="2"/>
            <a:r>
              <a:rPr lang="en-US" dirty="0" smtClean="0"/>
              <a:t>Policies, emergency ordinances, etc. to assist  and support response efforts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 descr="https://encrypted-tbn0.gstatic.com/images?q=tbn:ANd9GcTiFGLsqJaPjDWr2QIQeqx-dxKFdK4Ae3kMReXOeN0A-NsMounW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77" y="2057400"/>
            <a:ext cx="3763623" cy="250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724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City of Los Angeles EOC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20861"/>
      </p:ext>
    </p:extLst>
  </p:cSld>
  <p:clrMapOvr>
    <a:masterClrMapping/>
  </p:clrMapOvr>
  <p:transition advTm="242649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en-US" dirty="0" smtClean="0"/>
              <a:t>City Council to Designated 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0999" y="1411552"/>
            <a:ext cx="4724401" cy="5281446"/>
          </a:xfrm>
        </p:spPr>
        <p:txBody>
          <a:bodyPr/>
          <a:lstStyle/>
          <a:p>
            <a:r>
              <a:rPr lang="en-US" dirty="0" smtClean="0"/>
              <a:t>Family first</a:t>
            </a:r>
          </a:p>
          <a:p>
            <a:r>
              <a:rPr lang="en-US" dirty="0" smtClean="0"/>
              <a:t>Report to the City</a:t>
            </a:r>
          </a:p>
          <a:p>
            <a:r>
              <a:rPr lang="en-US" dirty="0" smtClean="0"/>
              <a:t>Get a briefing</a:t>
            </a:r>
          </a:p>
          <a:p>
            <a:pPr lvl="1"/>
            <a:r>
              <a:rPr lang="en-US" dirty="0" smtClean="0"/>
              <a:t>How bad is it?</a:t>
            </a:r>
          </a:p>
          <a:p>
            <a:pPr lvl="1"/>
            <a:r>
              <a:rPr lang="en-US" dirty="0" smtClean="0"/>
              <a:t>What kind of help do we need?</a:t>
            </a:r>
          </a:p>
          <a:p>
            <a:pPr lvl="1"/>
            <a:r>
              <a:rPr lang="en-US" dirty="0" smtClean="0"/>
              <a:t>What are our priorities?</a:t>
            </a:r>
          </a:p>
          <a:p>
            <a:pPr lvl="1"/>
            <a:r>
              <a:rPr lang="en-US" dirty="0" smtClean="0"/>
              <a:t>What do you need from the City Council?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s://encrypted-tbn1.gstatic.com/images?q=tbn:ANd9GcTHsJjwTuwUw1tNoMHNXx_5In1XRwzVZ-IOlQUzWb2i0aio3UIq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35" y="1981200"/>
            <a:ext cx="37478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500446"/>
      </p:ext>
    </p:extLst>
  </p:cSld>
  <p:clrMapOvr>
    <a:masterClrMapping/>
  </p:clrMapOvr>
  <p:transition advTm="76807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State Of Emergency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610600" cy="448122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Do we need to proclaim a local emergency?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At </a:t>
            </a:r>
            <a:r>
              <a:rPr lang="en-US" sz="3200" dirty="0"/>
              <a:t>least two of the </a:t>
            </a:r>
            <a:r>
              <a:rPr lang="en-US" sz="3200" dirty="0" smtClean="0"/>
              <a:t>following criteria should </a:t>
            </a:r>
            <a:r>
              <a:rPr lang="en-US" sz="3200" dirty="0"/>
              <a:t>be </a:t>
            </a:r>
            <a:r>
              <a:rPr lang="en-US" sz="3200" dirty="0" smtClean="0"/>
              <a:t>met: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Actual condition</a:t>
            </a:r>
            <a:r>
              <a:rPr lang="en-US" dirty="0" smtClean="0"/>
              <a:t> </a:t>
            </a:r>
            <a:r>
              <a:rPr lang="en-US" dirty="0"/>
              <a:t>of extreme peril to persons and </a:t>
            </a:r>
            <a:r>
              <a:rPr lang="en-US" dirty="0" smtClean="0"/>
              <a:t>property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u="sng" dirty="0" smtClean="0"/>
              <a:t>Imminent threat</a:t>
            </a:r>
            <a:r>
              <a:rPr lang="en-US" dirty="0" smtClean="0"/>
              <a:t> of extreme </a:t>
            </a:r>
            <a:r>
              <a:rPr lang="en-US" dirty="0"/>
              <a:t>peril to persons and property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means to resolve conditions of extreme peril will probably </a:t>
            </a:r>
            <a:r>
              <a:rPr lang="en-US" u="sng" dirty="0"/>
              <a:t>exceed the capability</a:t>
            </a:r>
            <a:r>
              <a:rPr lang="en-US" dirty="0"/>
              <a:t> of the jurisdiction (need for mutual aid</a:t>
            </a:r>
            <a:r>
              <a:rPr lang="en-US" dirty="0" smtClean="0"/>
              <a:t>)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There is a </a:t>
            </a:r>
            <a:r>
              <a:rPr lang="en-US" u="sng" dirty="0"/>
              <a:t>need to protect</a:t>
            </a:r>
            <a:r>
              <a:rPr lang="en-US" dirty="0"/>
              <a:t> those who must provide emergency </a:t>
            </a:r>
            <a:r>
              <a:rPr lang="en-US" dirty="0" smtClean="0"/>
              <a:t>services (legal immunities)</a:t>
            </a:r>
          </a:p>
        </p:txBody>
      </p:sp>
    </p:spTree>
    <p:extLst>
      <p:ext uri="{BB962C8B-B14F-4D97-AF65-F5344CB8AC3E}">
        <p14:creationId xmlns:p14="http://schemas.microsoft.com/office/powerpoint/2010/main" val="3394039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 On The Streets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495800" cy="6580263"/>
          </a:xfrm>
        </p:spPr>
        <p:txBody>
          <a:bodyPr/>
          <a:lstStyle/>
          <a:p>
            <a:r>
              <a:rPr lang="en-US" dirty="0" smtClean="0"/>
              <a:t>Priorities set by the EOC</a:t>
            </a:r>
            <a:endParaRPr lang="en-US" dirty="0"/>
          </a:p>
          <a:p>
            <a:pPr lvl="1"/>
            <a:r>
              <a:rPr lang="en-US" dirty="0" smtClean="0"/>
              <a:t>Stabilize incidents</a:t>
            </a:r>
          </a:p>
          <a:p>
            <a:pPr lvl="2"/>
            <a:r>
              <a:rPr lang="en-US" dirty="0" smtClean="0"/>
              <a:t>Life Safety</a:t>
            </a:r>
          </a:p>
          <a:p>
            <a:pPr lvl="2"/>
            <a:r>
              <a:rPr lang="en-US" dirty="0" smtClean="0"/>
              <a:t>Property</a:t>
            </a:r>
          </a:p>
          <a:p>
            <a:pPr lvl="2"/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Directing community actions</a:t>
            </a:r>
          </a:p>
          <a:p>
            <a:pPr lvl="2"/>
            <a:r>
              <a:rPr lang="en-US" dirty="0" smtClean="0"/>
              <a:t>CERT</a:t>
            </a:r>
          </a:p>
          <a:p>
            <a:pPr lvl="2"/>
            <a:r>
              <a:rPr lang="en-US" dirty="0" smtClean="0"/>
              <a:t>Contact with all community partners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s1.mm.bing.net/th?id=H.4686093934723904&amp;pid=1.7&amp;w=235&amp;h=168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940" y="1103813"/>
            <a:ext cx="362403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1.mm.bing.net/th?id=H.4980002817966412&amp;pid=1.7&amp;w=208&amp;h=163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164" y="3810000"/>
            <a:ext cx="3624036" cy="283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00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 On The Streets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267200" cy="5250668"/>
          </a:xfrm>
        </p:spPr>
        <p:txBody>
          <a:bodyPr/>
          <a:lstStyle/>
          <a:p>
            <a:r>
              <a:rPr lang="en-US" dirty="0" smtClean="0"/>
              <a:t>Priorities set by the EOC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Restore essential services</a:t>
            </a:r>
          </a:p>
          <a:p>
            <a:pPr lvl="1"/>
            <a:r>
              <a:rPr lang="en-US" dirty="0" smtClean="0"/>
              <a:t>Assessing </a:t>
            </a:r>
            <a:r>
              <a:rPr lang="en-US" dirty="0"/>
              <a:t>the </a:t>
            </a:r>
            <a:r>
              <a:rPr lang="en-US" dirty="0" smtClean="0"/>
              <a:t>damage</a:t>
            </a:r>
          </a:p>
          <a:p>
            <a:pPr lvl="1"/>
            <a:r>
              <a:rPr lang="en-US" b="1" u="sng" dirty="0" smtClean="0"/>
              <a:t>Initial Damage Estimate (IDE)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67175" cy="30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184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2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IDE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458200" cy="490288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/>
              <a:t>What exactly is an IDE and why is it important?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The IDE is what brings FEMA to </a:t>
            </a:r>
            <a:r>
              <a:rPr lang="en-US" sz="2800" dirty="0" smtClean="0"/>
              <a:t>town!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IDE is an </a:t>
            </a:r>
            <a:r>
              <a:rPr lang="en-US" sz="2800" u="sng" dirty="0" smtClean="0"/>
              <a:t>ESTIMATE</a:t>
            </a:r>
            <a:r>
              <a:rPr lang="en-US" sz="2800" dirty="0" smtClean="0"/>
              <a:t> of the amount of damage your city has sustained to homes, business and government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It is a GUESS....you will not be penalized for overestimating the amount of damages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Underestimating the amount could cost everyone reimbursement!</a:t>
            </a:r>
          </a:p>
          <a:p>
            <a:pPr marL="347914" lvl="1" indent="0">
              <a:spcBef>
                <a:spcPts val="0"/>
              </a:spcBef>
              <a:buNone/>
            </a:pPr>
            <a:endParaRPr lang="en-US" dirty="0" smtClean="0"/>
          </a:p>
          <a:p>
            <a:pPr marL="347914" lvl="1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26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Thresholds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66801"/>
            <a:ext cx="8382000" cy="52168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To qualify for Federal assistance through the Robert T. Stafford Act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Dollar losses must reach thresholds for both the state and county (formula for 2010)based on population from last census (2010)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Los Angeles County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County: </a:t>
            </a:r>
            <a:r>
              <a:rPr lang="en-US" dirty="0" smtClean="0"/>
              <a:t>$3.23/population </a:t>
            </a:r>
            <a:r>
              <a:rPr lang="en-US" dirty="0"/>
              <a:t>(9,818,605) = $</a:t>
            </a:r>
            <a:r>
              <a:rPr lang="en-US" dirty="0" smtClean="0"/>
              <a:t>31,714,094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State:  $1.29/population (37,253,956) = $48,057,603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9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The Media Comes To 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648200" cy="4696670"/>
          </a:xfrm>
        </p:spPr>
        <p:txBody>
          <a:bodyPr/>
          <a:lstStyle/>
          <a:p>
            <a:r>
              <a:rPr lang="en-US" dirty="0" smtClean="0"/>
              <a:t>Working with the media</a:t>
            </a:r>
          </a:p>
          <a:p>
            <a:pPr lvl="1"/>
            <a:r>
              <a:rPr lang="en-US" dirty="0" smtClean="0"/>
              <a:t>BFFN or WN?</a:t>
            </a:r>
          </a:p>
          <a:p>
            <a:pPr lvl="1"/>
            <a:r>
              <a:rPr lang="en-US" dirty="0" smtClean="0"/>
              <a:t>Your city and </a:t>
            </a:r>
            <a:r>
              <a:rPr lang="en-US" dirty="0" smtClean="0"/>
              <a:t>dept</a:t>
            </a:r>
            <a:r>
              <a:rPr lang="en-US" dirty="0" smtClean="0"/>
              <a:t> PIOs become a HUGE asset</a:t>
            </a:r>
          </a:p>
          <a:p>
            <a:pPr lvl="2"/>
            <a:r>
              <a:rPr lang="en-US" dirty="0" smtClean="0"/>
              <a:t>They prepare and schedule briefings for the media </a:t>
            </a:r>
          </a:p>
          <a:p>
            <a:pPr lvl="1"/>
            <a:r>
              <a:rPr lang="en-US" dirty="0" smtClean="0"/>
              <a:t>Make sure you get a copy of the news releases they are giving the media</a:t>
            </a:r>
          </a:p>
          <a:p>
            <a:pPr lvl="1"/>
            <a:r>
              <a:rPr lang="en-US" dirty="0" smtClean="0"/>
              <a:t>They can give you tips, hints, do’s and don’ts when talking to the media</a:t>
            </a:r>
          </a:p>
          <a:p>
            <a:pPr lvl="1"/>
            <a:endParaRPr lang="en-US" dirty="0" smtClean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06" y="1981200"/>
            <a:ext cx="347583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36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What Everyone is Concerned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6557"/>
            <a:ext cx="5105400" cy="594624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#1 question asked by City Council members</a:t>
            </a:r>
            <a:endParaRPr lang="en-US" dirty="0"/>
          </a:p>
          <a:p>
            <a:pPr lvl="1"/>
            <a:r>
              <a:rPr lang="en-US" dirty="0"/>
              <a:t>What am I supposed to do during a disaster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is my role and responsibility?</a:t>
            </a:r>
          </a:p>
          <a:p>
            <a:r>
              <a:rPr lang="en-US" dirty="0" smtClean="0"/>
              <a:t>The #1 concern of city staff</a:t>
            </a:r>
          </a:p>
          <a:p>
            <a:pPr lvl="1"/>
            <a:r>
              <a:rPr lang="en-US" dirty="0" smtClean="0"/>
              <a:t>City Council members don’t know what they are supposed to do during a disaster</a:t>
            </a:r>
          </a:p>
          <a:p>
            <a:pPr lvl="2"/>
            <a:r>
              <a:rPr lang="en-US" dirty="0" smtClean="0"/>
              <a:t>They don’t know their role and responsibility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0.gstatic.com/images?q=tbn:ANd9GcRfKBazPkwCtAGKB5gSZikgKkaEoI7T3kqekaad7icILhSZTt8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905001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8512754"/>
      </p:ext>
    </p:extLst>
  </p:cSld>
  <p:clrMapOvr>
    <a:masterClrMapping/>
  </p:clrMapOvr>
  <p:transition advTm="1350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257800" cy="4942892"/>
          </a:xfrm>
        </p:spPr>
        <p:txBody>
          <a:bodyPr/>
          <a:lstStyle/>
          <a:p>
            <a:r>
              <a:rPr lang="en-US" sz="3200" dirty="0" smtClean="0"/>
              <a:t>Lessons learned from Rudy</a:t>
            </a:r>
          </a:p>
          <a:p>
            <a:pPr lvl="1"/>
            <a:r>
              <a:rPr lang="en-US" sz="2800" dirty="0" smtClean="0"/>
              <a:t>Start with message of sympathy</a:t>
            </a:r>
          </a:p>
          <a:p>
            <a:pPr lvl="1"/>
            <a:r>
              <a:rPr lang="en-US" sz="2800" dirty="0" smtClean="0"/>
              <a:t>Followed by message of hope</a:t>
            </a:r>
          </a:p>
          <a:p>
            <a:pPr lvl="1"/>
            <a:r>
              <a:rPr lang="en-US" sz="2800" dirty="0" smtClean="0"/>
              <a:t>Followed by the facts</a:t>
            </a:r>
          </a:p>
          <a:p>
            <a:pPr lvl="2"/>
            <a:r>
              <a:rPr lang="en-US" sz="2400" dirty="0"/>
              <a:t>You have a piece of paper in your hand with the latest info</a:t>
            </a:r>
          </a:p>
          <a:p>
            <a:pPr lvl="3"/>
            <a:r>
              <a:rPr lang="en-US" sz="2400" dirty="0"/>
              <a:t>Don’t rely on your memory for facts</a:t>
            </a:r>
          </a:p>
          <a:p>
            <a:pPr lvl="1"/>
            <a:r>
              <a:rPr lang="en-US" sz="2800" b="1" u="sng" dirty="0" smtClean="0"/>
              <a:t>Don’t talk to them unless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You have been briefed in the last 15-20 minutes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22" y="1884589"/>
            <a:ext cx="2910915" cy="29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674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Community News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572000" cy="3083921"/>
          </a:xfrm>
        </p:spPr>
        <p:txBody>
          <a:bodyPr/>
          <a:lstStyle/>
          <a:p>
            <a:r>
              <a:rPr lang="en-US" dirty="0" smtClean="0"/>
              <a:t>What your residents and businesses need to know</a:t>
            </a:r>
          </a:p>
          <a:p>
            <a:pPr lvl="1"/>
            <a:r>
              <a:rPr lang="en-US" dirty="0" smtClean="0"/>
              <a:t>What is being done for them?</a:t>
            </a:r>
          </a:p>
          <a:p>
            <a:pPr lvl="1"/>
            <a:r>
              <a:rPr lang="en-US" dirty="0" smtClean="0"/>
              <a:t>Where can they get what they need?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encrypted-tbn2.gstatic.com/images?q=tbn:ANd9GcSrYIac_4CEhifeUOnOG_wmYzbspnhysa-0ZVHuG8FhbWL1mAkQ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44" y="2209800"/>
            <a:ext cx="3420932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5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5105400" cy="929485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00800" y="3221299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Response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76598" y="5326128"/>
            <a:ext cx="2514603" cy="115087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Recovery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9" y="3396510"/>
            <a:ext cx="29718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Returning the community to the </a:t>
            </a:r>
            <a:r>
              <a:rPr lang="en-US" b="1" u="sng" dirty="0" smtClean="0">
                <a:solidFill>
                  <a:schemeClr val="bg1"/>
                </a:solidFill>
              </a:rPr>
              <a:t>new</a:t>
            </a:r>
            <a:r>
              <a:rPr lang="en-US" b="1" dirty="0" smtClean="0">
                <a:solidFill>
                  <a:schemeClr val="bg1"/>
                </a:solidFill>
              </a:rPr>
              <a:t> “normal”, economic continuance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36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3599640"/>
              </p:ext>
            </p:extLst>
          </p:nvPr>
        </p:nvGraphicFramePr>
        <p:xfrm>
          <a:off x="304800" y="228600"/>
          <a:ext cx="1005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7800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Asking for Federal Assistance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96127"/>
            <a:ext cx="4191000" cy="414267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FEMA/State </a:t>
            </a:r>
            <a:r>
              <a:rPr lang="en-US" dirty="0" smtClean="0"/>
              <a:t>will send Preliminary Damage Assessment (PDA) teams to meet with local jurisdictions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City Managers, Mayors, Council members should meet with them </a:t>
            </a:r>
          </a:p>
        </p:txBody>
      </p:sp>
      <p:pic>
        <p:nvPicPr>
          <p:cNvPr id="3074" name="Picture 2" descr="Photos-Of-Natural-Disaster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14800" cy="26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Rebuilding the 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495800" cy="5496889"/>
          </a:xfrm>
        </p:spPr>
        <p:txBody>
          <a:bodyPr/>
          <a:lstStyle/>
          <a:p>
            <a:r>
              <a:rPr lang="en-US" dirty="0" smtClean="0"/>
              <a:t>Implement the city Recovery Plan</a:t>
            </a:r>
          </a:p>
          <a:p>
            <a:r>
              <a:rPr lang="en-US" dirty="0" smtClean="0"/>
              <a:t>Short Term, Mid-Range and Long Term Issues</a:t>
            </a:r>
          </a:p>
          <a:p>
            <a:pPr lvl="1"/>
            <a:r>
              <a:rPr lang="en-US" dirty="0" smtClean="0"/>
              <a:t>Housing</a:t>
            </a:r>
          </a:p>
          <a:p>
            <a:pPr lvl="1"/>
            <a:r>
              <a:rPr lang="en-US" dirty="0" smtClean="0"/>
              <a:t>Economic Stabilization</a:t>
            </a:r>
          </a:p>
          <a:p>
            <a:pPr lvl="1"/>
            <a:r>
              <a:rPr lang="en-US" dirty="0" smtClean="0"/>
              <a:t>Rebuilding, Restoring</a:t>
            </a:r>
          </a:p>
          <a:p>
            <a:pPr lvl="2"/>
            <a:r>
              <a:rPr lang="en-US" dirty="0" smtClean="0"/>
              <a:t>Zoning</a:t>
            </a:r>
          </a:p>
          <a:p>
            <a:pPr lvl="2"/>
            <a:r>
              <a:rPr lang="en-US" dirty="0" smtClean="0"/>
              <a:t>Construction Codes</a:t>
            </a:r>
          </a:p>
          <a:p>
            <a:r>
              <a:rPr lang="en-US" dirty="0" smtClean="0"/>
              <a:t>You will be involved in all aspects of recovery</a:t>
            </a:r>
          </a:p>
          <a:p>
            <a:pPr lvl="2"/>
            <a:endParaRPr lang="en-US" dirty="0"/>
          </a:p>
        </p:txBody>
      </p:sp>
      <p:pic>
        <p:nvPicPr>
          <p:cNvPr id="1026" name="Picture 2" descr="Libby Turner speaks at the podium while a resident listens in the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20980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4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5105400" cy="1403461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69981" y="3221300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Response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76598" y="5326128"/>
            <a:ext cx="2514603" cy="115087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Recovery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62000" y="3221300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Mitigation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204843"/>
            <a:ext cx="2592614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Lessening the impact of future disasters based on lessons learned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19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Disaster Mitigation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191000" cy="4284250"/>
          </a:xfrm>
        </p:spPr>
        <p:txBody>
          <a:bodyPr/>
          <a:lstStyle/>
          <a:p>
            <a:r>
              <a:rPr lang="en-US" dirty="0" smtClean="0"/>
              <a:t>Federal grants</a:t>
            </a:r>
          </a:p>
          <a:p>
            <a:r>
              <a:rPr lang="en-US" dirty="0" smtClean="0"/>
              <a:t>Designed to stop repetitive damages</a:t>
            </a:r>
          </a:p>
          <a:p>
            <a:r>
              <a:rPr lang="en-US" dirty="0"/>
              <a:t>Y</a:t>
            </a:r>
            <a:r>
              <a:rPr lang="en-US" dirty="0" smtClean="0"/>
              <a:t>ou must have a Local Hazard Mitigation Plan</a:t>
            </a:r>
          </a:p>
          <a:p>
            <a:r>
              <a:rPr lang="en-US" dirty="0" smtClean="0"/>
              <a:t>You will be instrumental in identifying mitigation projects and activities </a:t>
            </a:r>
            <a:endParaRPr lang="en-US" dirty="0"/>
          </a:p>
        </p:txBody>
      </p:sp>
      <p:pic>
        <p:nvPicPr>
          <p:cNvPr id="2050" name="Picture 2" descr="http://www.sunnewsnetwork.ca/archives/sunnews/straighttalk/media/2013/09/20130907-163940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4105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7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And It Keeps Going….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58917" y="3221300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Response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76598" y="5326128"/>
            <a:ext cx="2514603" cy="115087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Recovery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449262" y="3221300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Mitigation</a:t>
            </a:r>
            <a:endParaRPr lang="en-US" sz="28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8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Don’ts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53144"/>
          </a:xfrm>
        </p:spPr>
        <p:txBody>
          <a:bodyPr/>
          <a:lstStyle/>
          <a:p>
            <a:r>
              <a:rPr lang="en-US" dirty="0" smtClean="0"/>
              <a:t>Don’t make promises you can’t keep</a:t>
            </a:r>
          </a:p>
          <a:p>
            <a:r>
              <a:rPr lang="en-US" dirty="0" smtClean="0"/>
              <a:t>Don’t forget to follow up on issues</a:t>
            </a:r>
          </a:p>
          <a:p>
            <a:r>
              <a:rPr lang="en-US" dirty="0" smtClean="0"/>
              <a:t>Don’t talk to the media unless you have had a briefing in the last 15-20 minutes</a:t>
            </a:r>
          </a:p>
          <a:p>
            <a:r>
              <a:rPr lang="en-US" dirty="0" smtClean="0"/>
              <a:t>Don’t place blame</a:t>
            </a:r>
          </a:p>
          <a:p>
            <a:r>
              <a:rPr lang="en-US" dirty="0" smtClean="0"/>
              <a:t>Don’t guess as to cause</a:t>
            </a:r>
          </a:p>
        </p:txBody>
      </p:sp>
    </p:spTree>
    <p:extLst>
      <p:ext uri="{BB962C8B-B14F-4D97-AF65-F5344CB8AC3E}">
        <p14:creationId xmlns:p14="http://schemas.microsoft.com/office/powerpoint/2010/main" val="326218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4267200" cy="4487382"/>
          </a:xfrm>
        </p:spPr>
        <p:txBody>
          <a:bodyPr/>
          <a:lstStyle/>
          <a:p>
            <a:r>
              <a:rPr lang="en-US" dirty="0" smtClean="0"/>
              <a:t>What is emergency management?</a:t>
            </a:r>
          </a:p>
          <a:p>
            <a:pPr lvl="1"/>
            <a:r>
              <a:rPr lang="en-US" dirty="0" smtClean="0"/>
              <a:t>It is a cycle</a:t>
            </a:r>
          </a:p>
          <a:p>
            <a:pPr lvl="1"/>
            <a:r>
              <a:rPr lang="en-US" dirty="0" smtClean="0"/>
              <a:t>Focus on “preparedness”</a:t>
            </a:r>
          </a:p>
          <a:p>
            <a:pPr lvl="1"/>
            <a:r>
              <a:rPr lang="en-US" dirty="0" smtClean="0"/>
              <a:t>You have responsibilities in each of the phases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58" y="1676400"/>
            <a:ext cx="4140200" cy="3105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695215"/>
      </p:ext>
    </p:extLst>
  </p:cSld>
  <p:clrMapOvr>
    <a:masterClrMapping/>
  </p:clrMapOvr>
  <p:transition advTm="630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Do’s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22914"/>
          </a:xfrm>
        </p:spPr>
        <p:txBody>
          <a:bodyPr/>
          <a:lstStyle/>
          <a:p>
            <a:r>
              <a:rPr lang="en-US" dirty="0"/>
              <a:t>Do keep city staff informed about concerns and </a:t>
            </a:r>
            <a:r>
              <a:rPr lang="en-US" dirty="0" smtClean="0"/>
              <a:t>issues of the community</a:t>
            </a:r>
          </a:p>
          <a:p>
            <a:r>
              <a:rPr lang="en-US" dirty="0" smtClean="0"/>
              <a:t>Do have a scribe</a:t>
            </a:r>
            <a:endParaRPr lang="en-US" dirty="0"/>
          </a:p>
          <a:p>
            <a:r>
              <a:rPr lang="en-US" dirty="0"/>
              <a:t>Do support emergency management by funding staff </a:t>
            </a:r>
            <a:r>
              <a:rPr lang="en-US" dirty="0" smtClean="0"/>
              <a:t>positions and activities</a:t>
            </a:r>
          </a:p>
          <a:p>
            <a:r>
              <a:rPr lang="en-US" dirty="0" smtClean="0"/>
              <a:t>Do participate in planning, training and exercises</a:t>
            </a:r>
          </a:p>
          <a:p>
            <a:r>
              <a:rPr lang="en-US" dirty="0" smtClean="0"/>
              <a:t>Do ask questions</a:t>
            </a:r>
          </a:p>
          <a:p>
            <a:r>
              <a:rPr lang="en-US" dirty="0" smtClean="0"/>
              <a:t>Do get prepared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7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7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04176"/>
            <a:ext cx="4800600" cy="4062651"/>
          </a:xfrm>
        </p:spPr>
        <p:txBody>
          <a:bodyPr/>
          <a:lstStyle/>
          <a:p>
            <a:r>
              <a:rPr lang="en-US" dirty="0" smtClean="0"/>
              <a:t>It isn’t the responsibility of just one person </a:t>
            </a:r>
          </a:p>
          <a:p>
            <a:pPr lvl="1"/>
            <a:r>
              <a:rPr lang="en-US" dirty="0" smtClean="0"/>
              <a:t>It IS the responsibility of everyone</a:t>
            </a:r>
          </a:p>
          <a:p>
            <a:r>
              <a:rPr lang="en-US" dirty="0" smtClean="0"/>
              <a:t>It IS making sure that </a:t>
            </a:r>
            <a:r>
              <a:rPr lang="en-US" u="sng" dirty="0" smtClean="0"/>
              <a:t>every</a:t>
            </a:r>
            <a:r>
              <a:rPr lang="en-US" dirty="0" smtClean="0"/>
              <a:t> day we are as prepared as we can be through planning, training and exercising</a:t>
            </a:r>
            <a:endParaRPr lang="en-US" dirty="0"/>
          </a:p>
        </p:txBody>
      </p:sp>
      <p:pic>
        <p:nvPicPr>
          <p:cNvPr id="1026" name="Picture 2" descr="http://t2.gstatic.com/images?q=tbn:ANd9GcTs3m-KoZWLF8zXmQG4c2ldhwl99cC3Gt3m-FnOEMuYWS3cgnME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25" y="2133600"/>
            <a:ext cx="36464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81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Emergency Management and the American Red Cross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681913" cy="3124200"/>
          </a:xfrm>
        </p:spPr>
        <p:txBody>
          <a:bodyPr/>
          <a:lstStyle/>
          <a:p>
            <a:pPr algn="ctr"/>
            <a:r>
              <a:rPr lang="en-US" dirty="0" smtClean="0"/>
              <a:t>Disaster Partnerships Overview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Brandy Welch, Regional Partner and Emergency Management Agency Function Support Manager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American Red Cross Los Angeles Region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9806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American Red Cross</a:t>
            </a:r>
            <a:br>
              <a:rPr lang="en-US" dirty="0" smtClean="0"/>
            </a:br>
            <a:r>
              <a:rPr lang="en-US" dirty="0" smtClean="0"/>
              <a:t>Los Angeles Region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681913" cy="4572000"/>
          </a:xfrm>
        </p:spPr>
        <p:txBody>
          <a:bodyPr/>
          <a:lstStyle/>
          <a:p>
            <a:r>
              <a:rPr lang="en-US" sz="2200" dirty="0" smtClean="0"/>
              <a:t>	</a:t>
            </a:r>
            <a:endParaRPr lang="en-US" dirty="0"/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4 Counties: Los Angeles, Inyo, Mono, Portion of Kern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Tribal Nations in both Inyo and Mono Counties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88 cities within Los Angeles </a:t>
            </a:r>
            <a:r>
              <a:rPr lang="en-US" sz="2000" dirty="0" smtClean="0"/>
              <a:t>County/~30 distinct FDs</a:t>
            </a:r>
            <a:endParaRPr lang="en-US" sz="2000" dirty="0"/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~10 million residents in LA County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~200 distinct neighborhoods with ~240 languages spoken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4 commercial airports and several smaller airfields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2 Large Ports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Over 10 large venues, including two 100,000 capacity stadiums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7 Major university systems with 100s of smaller 4 year and </a:t>
            </a:r>
            <a:r>
              <a:rPr lang="en-US" sz="2000" dirty="0" smtClean="0"/>
              <a:t>community </a:t>
            </a:r>
            <a:r>
              <a:rPr lang="en-US" sz="2000" dirty="0"/>
              <a:t>colleges</a:t>
            </a:r>
          </a:p>
          <a:p>
            <a:pPr lvl="2" algn="l">
              <a:buFont typeface="Wingdings" pitchFamily="2" charset="2"/>
              <a:buChar char="Ø"/>
            </a:pPr>
            <a:r>
              <a:rPr lang="en-US" sz="2000" dirty="0"/>
              <a:t>Large tourist </a:t>
            </a:r>
            <a:r>
              <a:rPr lang="en-US" sz="2000" dirty="0" smtClean="0"/>
              <a:t>population (40 million+ in 2011 and 2012)</a:t>
            </a:r>
          </a:p>
          <a:p>
            <a:pPr lvl="2"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32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Disaster Partnerships</a:t>
            </a:r>
            <a:br>
              <a:rPr lang="en-US" dirty="0" smtClean="0"/>
            </a:br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681913" cy="3276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Local Jurisdictions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Operational Areas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VOADs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Non-Profit Organizations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056323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American Red Cross</a:t>
            </a:r>
            <a:br>
              <a:rPr lang="en-US" dirty="0" smtClean="0"/>
            </a:br>
            <a:r>
              <a:rPr lang="en-US" dirty="0" smtClean="0"/>
              <a:t>5 Lines of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681913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Biomedical</a:t>
            </a:r>
            <a:endParaRPr lang="en-US" sz="4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Health &amp; Safety Services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Service to Armed Forces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International Services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Disaster Services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128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American Red Cross</a:t>
            </a:r>
            <a:br>
              <a:rPr lang="en-US" dirty="0" smtClean="0"/>
            </a:br>
            <a:r>
              <a:rPr lang="en-US" dirty="0" smtClean="0"/>
              <a:t>and Local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681913" cy="4800600"/>
          </a:xfrm>
        </p:spPr>
        <p:txBody>
          <a:bodyPr/>
          <a:lstStyle/>
          <a:p>
            <a:r>
              <a:rPr lang="en-US" sz="2400" dirty="0" smtClean="0"/>
              <a:t>Capacity Building-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Shelter Identification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Training for DSWs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EOP Review/Planning Efforts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 smtClean="0"/>
              <a:t>Communications-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Updates on National Red Cross Operations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Quarterly Updates on Local Responses and Planning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Coordination for Drills/Exercises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r>
              <a:rPr lang="en-US" sz="2400" dirty="0" smtClean="0"/>
              <a:t>Activations-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Disaster Action Teams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Liaisons to EOC/ICP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Shelters, Canteen Operations, Feeding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Casework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Information Sharing to Community Stakeholders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r>
              <a:rPr lang="en-US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372395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81913" cy="1523495"/>
          </a:xfrm>
        </p:spPr>
        <p:txBody>
          <a:bodyPr/>
          <a:lstStyle/>
          <a:p>
            <a:pPr algn="ctr"/>
            <a:r>
              <a:rPr lang="en-US" dirty="0" smtClean="0"/>
              <a:t>American Red Cross</a:t>
            </a:r>
            <a:br>
              <a:rPr lang="en-US" dirty="0" smtClean="0"/>
            </a:br>
            <a:r>
              <a:rPr lang="en-US" dirty="0" smtClean="0"/>
              <a:t>Resources Available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81913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Preparedness Training and Materials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Apps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Safe and Well Linking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Disaster Training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Stakeholder Coordination/Collaboration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Long Term Recovery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Business Continuity Programs- </a:t>
            </a:r>
            <a:r>
              <a:rPr lang="en-US" sz="2400" dirty="0" smtClean="0"/>
              <a:t>Ready Rating Program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44166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382000" cy="664797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5105400" cy="1403461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248400" y="3221300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Response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276598" y="5326128"/>
            <a:ext cx="2514603" cy="115087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Recovery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38200" y="3221299"/>
            <a:ext cx="1959619" cy="1273752"/>
          </a:xfrm>
          <a:custGeom>
            <a:avLst/>
            <a:gdLst>
              <a:gd name="connsiteX0" fmla="*/ 0 w 1959619"/>
              <a:gd name="connsiteY0" fmla="*/ 212296 h 1273752"/>
              <a:gd name="connsiteX1" fmla="*/ 212296 w 1959619"/>
              <a:gd name="connsiteY1" fmla="*/ 0 h 1273752"/>
              <a:gd name="connsiteX2" fmla="*/ 1747323 w 1959619"/>
              <a:gd name="connsiteY2" fmla="*/ 0 h 1273752"/>
              <a:gd name="connsiteX3" fmla="*/ 1959619 w 1959619"/>
              <a:gd name="connsiteY3" fmla="*/ 212296 h 1273752"/>
              <a:gd name="connsiteX4" fmla="*/ 1959619 w 1959619"/>
              <a:gd name="connsiteY4" fmla="*/ 1061456 h 1273752"/>
              <a:gd name="connsiteX5" fmla="*/ 1747323 w 1959619"/>
              <a:gd name="connsiteY5" fmla="*/ 1273752 h 1273752"/>
              <a:gd name="connsiteX6" fmla="*/ 212296 w 1959619"/>
              <a:gd name="connsiteY6" fmla="*/ 1273752 h 1273752"/>
              <a:gd name="connsiteX7" fmla="*/ 0 w 1959619"/>
              <a:gd name="connsiteY7" fmla="*/ 1061456 h 1273752"/>
              <a:gd name="connsiteX8" fmla="*/ 0 w 1959619"/>
              <a:gd name="connsiteY8" fmla="*/ 212296 h 127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9619" h="1273752">
                <a:moveTo>
                  <a:pt x="0" y="212296"/>
                </a:moveTo>
                <a:cubicBezTo>
                  <a:pt x="0" y="95048"/>
                  <a:pt x="95048" y="0"/>
                  <a:pt x="212296" y="0"/>
                </a:cubicBezTo>
                <a:lnTo>
                  <a:pt x="1747323" y="0"/>
                </a:lnTo>
                <a:cubicBezTo>
                  <a:pt x="1864571" y="0"/>
                  <a:pt x="1959619" y="95048"/>
                  <a:pt x="1959619" y="212296"/>
                </a:cubicBezTo>
                <a:lnTo>
                  <a:pt x="1959619" y="1061456"/>
                </a:lnTo>
                <a:cubicBezTo>
                  <a:pt x="1959619" y="1178704"/>
                  <a:pt x="1864571" y="1273752"/>
                  <a:pt x="1747323" y="1273752"/>
                </a:cubicBezTo>
                <a:lnTo>
                  <a:pt x="212296" y="1273752"/>
                </a:lnTo>
                <a:cubicBezTo>
                  <a:pt x="95048" y="1273752"/>
                  <a:pt x="0" y="1178704"/>
                  <a:pt x="0" y="1061456"/>
                </a:cubicBezTo>
                <a:lnTo>
                  <a:pt x="0" y="21229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8859" tIns="168859" rIns="168859" bIns="16885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Mitigation</a:t>
            </a:r>
            <a:endParaRPr lang="en-US" sz="2800" kern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222726"/>
      </p:ext>
    </p:extLst>
  </p:cSld>
  <p:clrMapOvr>
    <a:masterClrMapping/>
  </p:clrMapOvr>
  <p:transition advTm="588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nut 14"/>
          <p:cNvSpPr/>
          <p:nvPr/>
        </p:nvSpPr>
        <p:spPr bwMode="auto">
          <a:xfrm rot="5227125">
            <a:off x="2331207" y="1854211"/>
            <a:ext cx="4355246" cy="4007929"/>
          </a:xfrm>
          <a:prstGeom prst="donut">
            <a:avLst>
              <a:gd name="adj" fmla="val 4344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188"/>
            <a:ext cx="9144000" cy="664797"/>
          </a:xfrm>
        </p:spPr>
        <p:txBody>
          <a:bodyPr/>
          <a:lstStyle/>
          <a:p>
            <a:pPr algn="ctr"/>
            <a:r>
              <a:rPr lang="en-US" dirty="0" smtClean="0"/>
              <a:t>Emergency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5105400" cy="1403461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276598" y="1172518"/>
            <a:ext cx="2514603" cy="1161662"/>
          </a:xfrm>
          <a:custGeom>
            <a:avLst/>
            <a:gdLst>
              <a:gd name="connsiteX0" fmla="*/ 0 w 2514603"/>
              <a:gd name="connsiteY0" fmla="*/ 193614 h 1161662"/>
              <a:gd name="connsiteX1" fmla="*/ 193614 w 2514603"/>
              <a:gd name="connsiteY1" fmla="*/ 0 h 1161662"/>
              <a:gd name="connsiteX2" fmla="*/ 2320989 w 2514603"/>
              <a:gd name="connsiteY2" fmla="*/ 0 h 1161662"/>
              <a:gd name="connsiteX3" fmla="*/ 2514603 w 2514603"/>
              <a:gd name="connsiteY3" fmla="*/ 193614 h 1161662"/>
              <a:gd name="connsiteX4" fmla="*/ 2514603 w 2514603"/>
              <a:gd name="connsiteY4" fmla="*/ 968048 h 1161662"/>
              <a:gd name="connsiteX5" fmla="*/ 2320989 w 2514603"/>
              <a:gd name="connsiteY5" fmla="*/ 1161662 h 1161662"/>
              <a:gd name="connsiteX6" fmla="*/ 193614 w 2514603"/>
              <a:gd name="connsiteY6" fmla="*/ 1161662 h 1161662"/>
              <a:gd name="connsiteX7" fmla="*/ 0 w 2514603"/>
              <a:gd name="connsiteY7" fmla="*/ 968048 h 1161662"/>
              <a:gd name="connsiteX8" fmla="*/ 0 w 2514603"/>
              <a:gd name="connsiteY8" fmla="*/ 193614 h 116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4603" h="1161662">
                <a:moveTo>
                  <a:pt x="0" y="193614"/>
                </a:moveTo>
                <a:cubicBezTo>
                  <a:pt x="0" y="86684"/>
                  <a:pt x="86684" y="0"/>
                  <a:pt x="193614" y="0"/>
                </a:cubicBezTo>
                <a:lnTo>
                  <a:pt x="2320989" y="0"/>
                </a:lnTo>
                <a:cubicBezTo>
                  <a:pt x="2427919" y="0"/>
                  <a:pt x="2514603" y="86684"/>
                  <a:pt x="2514603" y="193614"/>
                </a:cubicBezTo>
                <a:lnTo>
                  <a:pt x="2514603" y="968048"/>
                </a:lnTo>
                <a:cubicBezTo>
                  <a:pt x="2514603" y="1074978"/>
                  <a:pt x="2427919" y="1161662"/>
                  <a:pt x="2320989" y="1161662"/>
                </a:cubicBezTo>
                <a:lnTo>
                  <a:pt x="193614" y="1161662"/>
                </a:lnTo>
                <a:cubicBezTo>
                  <a:pt x="86684" y="1161662"/>
                  <a:pt x="0" y="1074978"/>
                  <a:pt x="0" y="968048"/>
                </a:cubicBezTo>
                <a:lnTo>
                  <a:pt x="0" y="193614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388" tIns="163388" rIns="163388" bIns="16338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1"/>
                </a:solidFill>
              </a:rPr>
              <a:t>Preparedness</a:t>
            </a:r>
            <a:endParaRPr lang="en-US" sz="2800" kern="1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9" y="3396510"/>
            <a:ext cx="29718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Plans, Training, Exercises, Public Education, Outreach and Inclusion of Community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295241"/>
      </p:ext>
    </p:extLst>
  </p:cSld>
  <p:clrMapOvr>
    <a:masterClrMapping/>
  </p:clrMapOvr>
  <p:transition advTm="666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083921"/>
          </a:xfrm>
        </p:spPr>
        <p:txBody>
          <a:bodyPr/>
          <a:lstStyle/>
          <a:p>
            <a:r>
              <a:rPr lang="en-US" dirty="0" smtClean="0"/>
              <a:t>Emergency Operations Plan</a:t>
            </a:r>
          </a:p>
          <a:p>
            <a:pPr lvl="1"/>
            <a:r>
              <a:rPr lang="en-US" dirty="0" smtClean="0"/>
              <a:t>Is it up to date?</a:t>
            </a:r>
          </a:p>
          <a:p>
            <a:pPr lvl="1"/>
            <a:r>
              <a:rPr lang="en-US" dirty="0" smtClean="0"/>
              <a:t>Is it inclusive to all community members?</a:t>
            </a:r>
          </a:p>
          <a:p>
            <a:pPr lvl="2"/>
            <a:r>
              <a:rPr lang="en-US" dirty="0" smtClean="0"/>
              <a:t>Did the community assist in developing the plans?</a:t>
            </a:r>
          </a:p>
          <a:p>
            <a:pPr lvl="1"/>
            <a:r>
              <a:rPr lang="en-US" dirty="0" smtClean="0"/>
              <a:t>Is there a City Council checklist?</a:t>
            </a:r>
          </a:p>
          <a:p>
            <a:pPr lvl="2"/>
            <a:r>
              <a:rPr lang="en-US" dirty="0" smtClean="0"/>
              <a:t>If yes, do you have a copy?  Have you “personalized” it?</a:t>
            </a:r>
          </a:p>
          <a:p>
            <a:pPr lvl="2"/>
            <a:r>
              <a:rPr lang="en-US" dirty="0" smtClean="0"/>
              <a:t>If no, why not?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1000" y="4572000"/>
            <a:ext cx="8382000" cy="2406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Local Hazard Mitigation Plan</a:t>
            </a:r>
          </a:p>
          <a:p>
            <a:pPr lvl="1"/>
            <a:r>
              <a:rPr lang="en-US" dirty="0"/>
              <a:t>What you don’t know could cost you </a:t>
            </a:r>
            <a:r>
              <a:rPr lang="en-US" dirty="0" smtClean="0"/>
              <a:t>millions!</a:t>
            </a:r>
          </a:p>
          <a:p>
            <a:pPr lvl="1"/>
            <a:r>
              <a:rPr lang="en-US" dirty="0" smtClean="0"/>
              <a:t>Do you have one?  When was it last updated?</a:t>
            </a:r>
          </a:p>
          <a:p>
            <a:pPr lvl="1"/>
            <a:r>
              <a:rPr lang="en-US" dirty="0" smtClean="0"/>
              <a:t>Has it been </a:t>
            </a:r>
            <a:r>
              <a:rPr lang="en-US" u="sng" dirty="0" smtClean="0"/>
              <a:t>updated</a:t>
            </a:r>
            <a:r>
              <a:rPr lang="en-US" dirty="0" smtClean="0"/>
              <a:t> and approved by FEMA?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45800"/>
      </p:ext>
    </p:extLst>
  </p:cSld>
  <p:clrMapOvr>
    <a:masterClrMapping/>
  </p:clrMapOvr>
  <p:transition advTm="234884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Plans 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114800" cy="5139869"/>
          </a:xfrm>
        </p:spPr>
        <p:txBody>
          <a:bodyPr/>
          <a:lstStyle/>
          <a:p>
            <a:r>
              <a:rPr lang="en-US" dirty="0" smtClean="0"/>
              <a:t>Recovery Plan</a:t>
            </a:r>
          </a:p>
          <a:p>
            <a:pPr lvl="1"/>
            <a:r>
              <a:rPr lang="en-US" dirty="0" smtClean="0"/>
              <a:t>Do you have one?</a:t>
            </a:r>
          </a:p>
          <a:p>
            <a:pPr lvl="2"/>
            <a:r>
              <a:rPr lang="en-US" dirty="0" smtClean="0"/>
              <a:t>BCP, COOP</a:t>
            </a:r>
          </a:p>
          <a:p>
            <a:pPr lvl="1"/>
            <a:r>
              <a:rPr lang="en-US" dirty="0" smtClean="0"/>
              <a:t>You will be critical in developing and implementing this plan</a:t>
            </a:r>
          </a:p>
          <a:p>
            <a:pPr lvl="1"/>
            <a:r>
              <a:rPr lang="en-US" dirty="0" smtClean="0"/>
              <a:t>It is a roadmap for rebuilding, revitalizing and restoring your community!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22571"/>
      </p:ext>
    </p:extLst>
  </p:cSld>
  <p:clrMapOvr>
    <a:masterClrMapping/>
  </p:clrMapOvr>
  <p:transition advTm="16735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and Exercising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343400" cy="4031873"/>
          </a:xfrm>
        </p:spPr>
        <p:txBody>
          <a:bodyPr/>
          <a:lstStyle/>
          <a:p>
            <a:r>
              <a:rPr lang="en-US" dirty="0" smtClean="0"/>
              <a:t>Officials and staff trained and exercised?</a:t>
            </a:r>
          </a:p>
          <a:p>
            <a:pPr lvl="1"/>
            <a:r>
              <a:rPr lang="en-US" dirty="0" smtClean="0"/>
              <a:t>SEMS and NIMS</a:t>
            </a:r>
          </a:p>
          <a:p>
            <a:pPr lvl="1"/>
            <a:r>
              <a:rPr lang="en-US" dirty="0" smtClean="0"/>
              <a:t>EOC Training</a:t>
            </a:r>
          </a:p>
          <a:p>
            <a:pPr lvl="1"/>
            <a:r>
              <a:rPr lang="en-US" dirty="0" smtClean="0"/>
              <a:t>Regular exercises</a:t>
            </a:r>
          </a:p>
          <a:p>
            <a:pPr lvl="1"/>
            <a:r>
              <a:rPr lang="en-US" dirty="0" smtClean="0"/>
              <a:t>Do </a:t>
            </a:r>
            <a:r>
              <a:rPr lang="en-US" u="sng" dirty="0" smtClean="0"/>
              <a:t>you</a:t>
            </a:r>
            <a:r>
              <a:rPr lang="en-US" dirty="0" smtClean="0"/>
              <a:t> participate?</a:t>
            </a:r>
          </a:p>
          <a:p>
            <a:pPr lvl="1"/>
            <a:r>
              <a:rPr lang="en-US" dirty="0" smtClean="0"/>
              <a:t>Are community partners invited to participate?</a:t>
            </a:r>
          </a:p>
        </p:txBody>
      </p:sp>
      <p:pic>
        <p:nvPicPr>
          <p:cNvPr id="1026" name="Picture 2" descr="https://encrypted-tbn1.gstatic.com/images?q=tbn:ANd9GcTwmWOpU8_LD_oFNiwgtPfRDnxYeldh2VTtISQctVKxARsaRk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60" y="2514600"/>
            <a:ext cx="3786554" cy="24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24488"/>
      </p:ext>
    </p:extLst>
  </p:cSld>
  <p:clrMapOvr>
    <a:masterClrMapping/>
  </p:clrMapOvr>
  <p:transition advTm="84873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267200" cy="3742563"/>
          </a:xfrm>
        </p:spPr>
        <p:txBody>
          <a:bodyPr/>
          <a:lstStyle/>
          <a:p>
            <a:r>
              <a:rPr lang="en-US" dirty="0" smtClean="0"/>
              <a:t>More than a piece of literature on the counter</a:t>
            </a:r>
          </a:p>
          <a:p>
            <a:r>
              <a:rPr lang="en-US" dirty="0" smtClean="0"/>
              <a:t>Is your city providing ongoing opportunities to residents and businesses? </a:t>
            </a:r>
          </a:p>
          <a:p>
            <a:r>
              <a:rPr lang="en-US" dirty="0" smtClean="0"/>
              <a:t>Are </a:t>
            </a:r>
            <a:r>
              <a:rPr lang="en-US" u="sng" dirty="0" smtClean="0"/>
              <a:t>you</a:t>
            </a:r>
            <a:r>
              <a:rPr lang="en-US" dirty="0" smtClean="0"/>
              <a:t> prepared?</a:t>
            </a:r>
            <a:endParaRPr lang="en-US" dirty="0"/>
          </a:p>
        </p:txBody>
      </p:sp>
      <p:pic>
        <p:nvPicPr>
          <p:cNvPr id="1026" name="Picture 2" descr="people talk to representatives regarding prepare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40" y="1981200"/>
            <a:ext cx="414943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13753"/>
      </p:ext>
    </p:extLst>
  </p:cSld>
  <p:clrMapOvr>
    <a:masterClrMapping/>
  </p:clrMapOvr>
  <p:transition advTm="229532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4.6|14.8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9.3|9.3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2"/>
</p:tagLst>
</file>

<file path=ppt/theme/theme1.xml><?xml version="1.0" encoding="utf-8"?>
<a:theme xmlns:a="http://schemas.openxmlformats.org/drawingml/2006/main" name="green blue waves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F65518A-9930-4861-9944-85DDBBED1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blue waves</Template>
  <TotalTime>3092</TotalTime>
  <Words>1284</Words>
  <Application>Microsoft Office PowerPoint</Application>
  <PresentationFormat>On-screen Show (4:3)</PresentationFormat>
  <Paragraphs>300</Paragraphs>
  <Slides>38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green blue waves</vt:lpstr>
      <vt:lpstr>White with Courier font for code slides</vt:lpstr>
      <vt:lpstr>Emergency Management</vt:lpstr>
      <vt:lpstr>What Everyone is Concerned About</vt:lpstr>
      <vt:lpstr>The Basics</vt:lpstr>
      <vt:lpstr>Emergency Management</vt:lpstr>
      <vt:lpstr>Emergency Management</vt:lpstr>
      <vt:lpstr>Plans</vt:lpstr>
      <vt:lpstr>Plans  (con’t)</vt:lpstr>
      <vt:lpstr>Training and Exercising</vt:lpstr>
      <vt:lpstr>Public Education</vt:lpstr>
      <vt:lpstr>Working Together Before the Disaster</vt:lpstr>
      <vt:lpstr>Emergency Management</vt:lpstr>
      <vt:lpstr>Activating the EOC</vt:lpstr>
      <vt:lpstr>City Council to Designated Location</vt:lpstr>
      <vt:lpstr>A State Of Emergency</vt:lpstr>
      <vt:lpstr>Out On The Streets</vt:lpstr>
      <vt:lpstr>Out On The Streets (con’t)</vt:lpstr>
      <vt:lpstr>IDE Process</vt:lpstr>
      <vt:lpstr>Thresholds</vt:lpstr>
      <vt:lpstr>When The Media Comes To Town</vt:lpstr>
      <vt:lpstr>The Interview</vt:lpstr>
      <vt:lpstr>Community News</vt:lpstr>
      <vt:lpstr>Emergency Management</vt:lpstr>
      <vt:lpstr>The Process</vt:lpstr>
      <vt:lpstr>Asking for Federal Assistance</vt:lpstr>
      <vt:lpstr>Rebuilding the Community</vt:lpstr>
      <vt:lpstr>Emergency Management</vt:lpstr>
      <vt:lpstr>Post Disaster Mitigation</vt:lpstr>
      <vt:lpstr>And It Keeps Going….</vt:lpstr>
      <vt:lpstr>The Don’ts</vt:lpstr>
      <vt:lpstr>The Do’s</vt:lpstr>
      <vt:lpstr>The Bottom Line</vt:lpstr>
      <vt:lpstr>Emergency Management and the American Red Cross</vt:lpstr>
      <vt:lpstr>American Red Cross Los Angeles Region </vt:lpstr>
      <vt:lpstr>Disaster Partnerships Stakeholders</vt:lpstr>
      <vt:lpstr>American Red Cross 5 Lines of Service</vt:lpstr>
      <vt:lpstr>American Red Cross and Local Government</vt:lpstr>
      <vt:lpstr>American Red Cross Resources Available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Management</dc:title>
  <dc:creator>Brenda Hunemiller</dc:creator>
  <cp:lastModifiedBy>Area D Office of Civil Defense</cp:lastModifiedBy>
  <cp:revision>110</cp:revision>
  <dcterms:created xsi:type="dcterms:W3CDTF">2013-07-31T17:27:28Z</dcterms:created>
  <dcterms:modified xsi:type="dcterms:W3CDTF">2013-09-20T13:56:05Z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TC102867249990</vt:lpwstr>
  </property>
</Properties>
</file>